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76" r:id="rId2"/>
    <p:sldId id="263" r:id="rId3"/>
    <p:sldId id="284" r:id="rId4"/>
    <p:sldId id="302" r:id="rId5"/>
    <p:sldId id="256" r:id="rId6"/>
    <p:sldId id="285" r:id="rId7"/>
    <p:sldId id="286" r:id="rId8"/>
    <p:sldId id="287" r:id="rId9"/>
    <p:sldId id="289" r:id="rId10"/>
    <p:sldId id="290" r:id="rId11"/>
    <p:sldId id="292" r:id="rId12"/>
    <p:sldId id="291" r:id="rId13"/>
    <p:sldId id="293" r:id="rId14"/>
    <p:sldId id="294" r:id="rId15"/>
    <p:sldId id="297" r:id="rId16"/>
    <p:sldId id="295" r:id="rId17"/>
    <p:sldId id="301" r:id="rId18"/>
    <p:sldId id="303" r:id="rId19"/>
    <p:sldId id="304" r:id="rId20"/>
    <p:sldId id="305" r:id="rId21"/>
    <p:sldId id="306" r:id="rId22"/>
    <p:sldId id="296" r:id="rId23"/>
    <p:sldId id="298" r:id="rId24"/>
    <p:sldId id="300" r:id="rId25"/>
    <p:sldId id="283" r:id="rId26"/>
    <p:sldId id="307" r:id="rId27"/>
    <p:sldId id="308" r:id="rId28"/>
    <p:sldId id="309" r:id="rId29"/>
    <p:sldId id="288" r:id="rId3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99"/>
    <p:restoredTop sz="84133"/>
  </p:normalViewPr>
  <p:slideViewPr>
    <p:cSldViewPr snapToGrid="0" snapToObjects="1">
      <p:cViewPr varScale="1">
        <p:scale>
          <a:sx n="93" d="100"/>
          <a:sy n="93" d="100"/>
        </p:scale>
        <p:origin x="15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2.JPG>
</file>

<file path=ppt/media/image13.png>
</file>

<file path=ppt/media/image2.png>
</file>

<file path=ppt/media/image20.png>
</file>

<file path=ppt/media/image21.png>
</file>

<file path=ppt/media/image22.png>
</file>

<file path=ppt/media/image23.png>
</file>

<file path=ppt/media/image25.jpeg>
</file>

<file path=ppt/media/image26.png>
</file>

<file path=ppt/media/image28.png>
</file>

<file path=ppt/media/image4.png>
</file>

<file path=ppt/media/image5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8893D-F5EC-974C-AF57-726955D77A15}" type="datetimeFigureOut">
              <a:rPr lang="fr-FR" smtClean="0"/>
              <a:t>12/11/2018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D4C8B2-3262-5344-9556-C7C9D9A40C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1387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Bonjour ! </a:t>
            </a:r>
          </a:p>
          <a:p>
            <a:r>
              <a:rPr lang="fr-FR" dirty="0"/>
              <a:t>Nous voici arrivés au terme de</a:t>
            </a:r>
            <a:r>
              <a:rPr lang="fr-FR" baseline="0" dirty="0"/>
              <a:t> ces 6 semaines de stage et je vais aujourd’hui vous présenter les différentes tâches réalisées durant ces 6 semaines d’immersion en entreprise 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1183C-8626-455F-8CAA-D7A7A9539B51}" type="slidenum">
              <a:rPr lang="fr-BE" smtClean="0"/>
              <a:t>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21240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CFTH : Cette compagnie avait essentiellement pour but d’exploiter en France les brevets de la société américaine Thomson-Houston Electric </a:t>
            </a:r>
            <a:r>
              <a:rPr lang="fr-B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Company</a:t>
            </a: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dans le domaine de la production et du transport de l’électricité.</a:t>
            </a:r>
          </a:p>
          <a:p>
            <a:r>
              <a:rPr lang="fr-B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Hotchkiss</a:t>
            </a: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-Brandt : fabriquant d’appareils électroménagers, de voitures, d’armes et de munitions.</a:t>
            </a:r>
          </a:p>
          <a:p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CSF et SFR : Toutes deux tiennent un rôle primordial dans le développement de la radiodiffusion, des radiocommunications sur ondes courtes, de l’électro-acoustique ainsi que du radar et de la télévision.</a:t>
            </a:r>
          </a:p>
          <a:p>
            <a:pPr marL="171450" indent="-171450">
              <a:buFont typeface="Wingdings" pitchFamily="2" charset="2"/>
              <a:buChar char="à"/>
            </a:pP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1998, Aérospatial, Alcatel, Dassault Industries et Thomson-CSF signent un accord de coopération grâce au gouvernement français. À l’issu de celui-ci, Thomson-CSF obtient les activités d’électronique professionnelle et de défense d’Alcatel et Dassault Electronique. De cette façon, Thomson- CSF consolide son périmètre d’activités, ses positions concurrentielles dans la défense et l’électronique industrielle, ainsi que son implantation dans plusieurs pays européens</a:t>
            </a:r>
          </a:p>
          <a:p>
            <a:pPr marL="171450" indent="-171450">
              <a:buFont typeface="Wingdings" pitchFamily="2" charset="2"/>
              <a:buChar char="à"/>
            </a:pP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2000, Thomson-CSF décide de modifier son organisation autour de 3 pôles.</a:t>
            </a:r>
          </a:p>
          <a:p>
            <a:endParaRPr lang="fr-B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D4C8B2-3262-5344-9556-C7C9D9A40C6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64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 </a:t>
            </a: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Systèmes de communication : équipements radio HF et VHF robustes et sécurisés (boîtes d’antennes, amplificateurs de puissance, coupleurs d’antennes) pour les communications terrestres, navales ou aéronautique, qu’elles soient civiles ou militaires.</a:t>
            </a:r>
          </a:p>
          <a:p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Systèmes d’information : dispositifs de gestion d’urgence, d’information aux usagers de transports, BMS (</a:t>
            </a:r>
            <a:r>
              <a:rPr lang="fr-B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Battlefield</a:t>
            </a: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Management System ), soldat modernisé, </a:t>
            </a:r>
            <a:r>
              <a:rPr lang="fr-B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vétronique</a:t>
            </a: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(systèmes électroniques de navigation et de communication des véhicules militaires).</a:t>
            </a:r>
          </a:p>
          <a:p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Protection de l’information : sécurisation des échanges de données et protection contre le </a:t>
            </a:r>
            <a:r>
              <a:rPr lang="fr-BE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vol et la </a:t>
            </a:r>
            <a:r>
              <a:rPr lang="fr-B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publication de données confidentielles. C’est dans cette branche que j’ai pris place durant le stage.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D4C8B2-3262-5344-9556-C7C9D9A40C6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845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 façon plus visuelle, tous les calculs opérés par l’algorithme AES sont des calculs matriciels. C’est </a:t>
            </a:r>
            <a:r>
              <a:rPr lang="fr-FR" dirty="0" err="1"/>
              <a:t>pq</a:t>
            </a:r>
            <a:r>
              <a:rPr lang="fr-FR" dirty="0"/>
              <a:t> nous avons 2 matrices…</a:t>
            </a:r>
          </a:p>
          <a:p>
            <a:r>
              <a:rPr lang="fr-FR" dirty="0"/>
              <a:t>Ces matrices sont de taille 4x4 pour la simple et bonne raison que l’on traite des données et des clés de taille de 128 bits, </a:t>
            </a:r>
            <a:r>
              <a:rPr lang="fr-FR" dirty="0" err="1"/>
              <a:t>i.e</a:t>
            </a:r>
            <a:r>
              <a:rPr lang="fr-FR" dirty="0"/>
              <a:t> 16 bytes/octets et par conséquent les 16 éléments de la matrice correspondent aux 16 bytes de clé/données.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D4C8B2-3262-5344-9556-C7C9D9A40C6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7270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1183C-8626-455F-8CAA-D7A7A9539B51}" type="slidenum">
              <a:rPr lang="fr-BE" smtClean="0"/>
              <a:t>25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03121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55CDFC-F791-2D4C-AEFD-93A134E084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95B8F8E-40DA-1041-9114-450DEE58C5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ADB22D-4959-0D41-89A7-1627754AA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BEE4-0FF2-7C4E-B4DD-8117035528BB}" type="datetime1">
              <a:rPr lang="fr-BE" smtClean="0"/>
              <a:t>12/11/18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B675D0-27BF-144C-AC9C-E181FAA01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294A1B-A139-A840-88AB-60EDFB75A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8627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307379-DF8A-8941-8B25-11AA98048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C5D38D7-F58D-364D-9741-5612A949C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45049B-F654-1241-AE44-293336ED9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6B00-7A1C-4A49-9B54-4455FE01C69B}" type="datetime1">
              <a:rPr lang="fr-BE" smtClean="0"/>
              <a:t>12/11/18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9429E4-18BF-EF42-8624-E8B7DFCAE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2CBAE8-CA65-F14B-BE38-E1D8B8B1B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6815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939668E-DDAA-7341-9778-0142ED0DAC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AE8A407-A125-F34F-BF0C-327B9ECD0D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F16E35-5D53-6446-AAAB-2E7F86D5A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451FE-B1F1-CC49-B694-9CDAC1979B99}" type="datetime1">
              <a:rPr lang="fr-BE" smtClean="0"/>
              <a:t>12/11/18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BA7DA7-5B56-6B46-8949-FF630E1F5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396B5D-2C83-6143-990F-96E64AF64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97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FCAFC5-CEC5-D544-9055-D03ED7AD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B7C68D-583F-3949-90D4-2A354D1BD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69D43B-99D2-844D-BA94-5121178E3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E1905-8F5E-F644-84FD-25648E5B57B0}" type="datetime1">
              <a:rPr lang="fr-BE" smtClean="0"/>
              <a:t>12/11/18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3D3CE4-6CCA-5448-9C46-11769C03A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5AD3DF-B6E2-BF4D-995A-4B2F76531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7473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97DAED-14DC-4C4F-A5F7-839DA3F79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FF49004-A1F2-F341-A73E-6886B20F2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6B3F86-BFF7-A842-B48D-9462D2585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0D9A-CB55-7B4C-8472-59AA39D58381}" type="datetime1">
              <a:rPr lang="fr-BE" smtClean="0"/>
              <a:t>12/11/18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74C771E-8F2E-BD44-BD54-3AC701EC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30271C-D1FE-3C41-A943-8CE6B741D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3047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F6DAE-B63E-3148-B6EA-778FDA50E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FFB2A0-4945-DD4D-8C0A-EDF14FE6A7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03B5795-BC29-904D-9ADB-3FBD05C84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D2AD16B-38CE-3348-B609-FC08F5BE4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9FC0-88FE-AA47-81F2-AA47ACDE85B6}" type="datetime1">
              <a:rPr lang="fr-BE" smtClean="0"/>
              <a:t>12/11/18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623CE5E-0B98-1047-9770-320BFEB89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9B52FB-B119-B149-BA25-AC991885E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602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D49B50-4493-A54D-8BB4-84BFF762D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EC405CD-0CB2-B342-8816-F8DAAE709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8B45026-26A5-3C42-855E-E4AAB3ECB9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6A7A57B-CE50-6044-A8FE-AEC434CACC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4124ECD-645B-0747-AE34-B5AE3E6C8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0BCAD59-9CC5-1E42-B67E-FFAE7115F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58486-0C70-5945-9DB6-C7DB7DC3A24F}" type="datetime1">
              <a:rPr lang="fr-BE" smtClean="0"/>
              <a:t>12/11/18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0CFD3FB-77F3-B54B-A486-29872C8C2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D80A13E-E09A-3E4F-A8B7-01D49F0A7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441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6847EE-1DFD-9544-8C80-A8E6B679F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318BCB2-235C-3344-B5EB-11A8E7A4F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F1604-060C-5545-A92E-1F80369B0AD6}" type="datetime1">
              <a:rPr lang="fr-BE" smtClean="0"/>
              <a:t>12/11/18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7D774D2-F8CA-294A-BDE9-33BF2D81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E612D4D-019A-934A-B273-7CEF89A33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867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73B98E7-28C6-F445-93E9-77E57BAC0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23C9E-1A33-134B-A068-A142BDDA5AFE}" type="datetime1">
              <a:rPr lang="fr-BE" smtClean="0"/>
              <a:t>12/11/18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46FE3C0-E3B7-A04E-B4F2-E85B5183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6511F67-F648-4440-9F36-51AD9B0A5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5273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D2C0F0-8F9D-B44D-92E7-2E0525B84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66A739-2E94-6D4F-BF01-E01392510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2A0066-6564-5246-9D02-168A6C801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CB34526-CC12-1847-9374-0D0BB0331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5263F-9845-B041-8004-42230AC86A73}" type="datetime1">
              <a:rPr lang="fr-BE" smtClean="0"/>
              <a:t>12/11/18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E4D8682-871E-184B-9E21-685B3DF9B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CA105C8-4712-D848-8FCA-ED6C83ED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2358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68BF13-C42A-2A45-B1AA-0B2A45C58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B6DA144-58E0-AF4F-B556-F354569CBC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34F0C94-4F9E-214C-BD8D-649F93FD7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91EC19-A323-7849-815F-419F6F491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63877-1414-4640-BF3D-61C146F8973C}" type="datetime1">
              <a:rPr lang="fr-BE" smtClean="0"/>
              <a:t>12/11/18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8BE3E88-9C34-C642-A944-6192796F0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2A56039-5AD1-F44D-A964-F004D38D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294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51B4841-1C0B-D442-8AEA-53914F417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0B3A708-900B-C740-9E34-7B6628C41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8E7469-39BA-3F48-A73F-56D6C20BAC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3D0C3-BB25-2746-8DED-38BB6AFA3261}" type="datetime1">
              <a:rPr lang="fr-BE" smtClean="0"/>
              <a:t>12/11/18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93792C-B3E7-A04C-9EB7-05BCCD0F0E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8B3EDE1-E9C7-094D-8B9A-5C8563B3C7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8722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3040921" y="276933"/>
            <a:ext cx="6110158" cy="2457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altLang="fr-FR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EF69593-5D20-2B4C-A84C-A3FB3DC0A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498" y="397067"/>
            <a:ext cx="2457450" cy="2308859"/>
          </a:xfrm>
          <a:prstGeom prst="rect">
            <a:avLst/>
          </a:prstGeom>
        </p:spPr>
      </p:pic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778880" y="9226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BE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10680" y="39706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altLang="fr-FR"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Image 1" descr="Macintosh HD:Users:Anizet:Downloads:logo+complet.BMP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721" y="581733"/>
            <a:ext cx="2123203" cy="15163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11"/>
          <p:cNvSpPr/>
          <p:nvPr/>
        </p:nvSpPr>
        <p:spPr>
          <a:xfrm>
            <a:off x="3040921" y="3133599"/>
            <a:ext cx="63444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fr-BE" sz="3200" b="1" dirty="0">
                <a:solidFill>
                  <a:srgbClr val="C00000"/>
                </a:solidFill>
                <a:latin typeface="Arial" pitchFamily="34" charset="0"/>
                <a:ea typeface="+mj-ea"/>
                <a:cs typeface="Arial" pitchFamily="34" charset="0"/>
              </a:rPr>
              <a:t>Stage d’insertion en entreprise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0264" y="4570274"/>
            <a:ext cx="807171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BE" b="1" dirty="0"/>
              <a:t>Présentation orale: </a:t>
            </a:r>
            <a:r>
              <a:rPr lang="fr-BE" dirty="0"/>
              <a:t>Thomas Anizet</a:t>
            </a:r>
          </a:p>
          <a:p>
            <a:endParaRPr lang="fr-BE" dirty="0"/>
          </a:p>
          <a:p>
            <a:r>
              <a:rPr lang="fr-BE" b="1" dirty="0"/>
              <a:t>Maître de stage </a:t>
            </a:r>
            <a:r>
              <a:rPr lang="fr-BE" dirty="0"/>
              <a:t>: Mr </a:t>
            </a:r>
            <a:r>
              <a:rPr lang="fr-BE" dirty="0" err="1"/>
              <a:t>Liran</a:t>
            </a:r>
            <a:r>
              <a:rPr lang="fr-BE" dirty="0"/>
              <a:t> LERMAN</a:t>
            </a:r>
          </a:p>
          <a:p>
            <a:r>
              <a:rPr lang="fr-BE" b="1" dirty="0"/>
              <a:t>Superviseur </a:t>
            </a:r>
            <a:r>
              <a:rPr lang="fr-BE" dirty="0"/>
              <a:t>: Mme Clémence FLEMAL</a:t>
            </a:r>
          </a:p>
          <a:p>
            <a:endParaRPr lang="fr-BE" sz="1600" dirty="0"/>
          </a:p>
          <a:p>
            <a:r>
              <a:rPr lang="fr-BE" sz="1600" dirty="0"/>
              <a:t>Chez </a:t>
            </a:r>
            <a:r>
              <a:rPr lang="fr-BE" sz="1600" b="1" dirty="0"/>
              <a:t>THALES</a:t>
            </a:r>
            <a:r>
              <a:rPr lang="fr-BE" sz="1600" dirty="0"/>
              <a:t>, sur le site de </a:t>
            </a:r>
            <a:r>
              <a:rPr lang="fr-BE" sz="1600" b="1" dirty="0"/>
              <a:t>TUBIZE,</a:t>
            </a:r>
            <a:br>
              <a:rPr lang="fr-BE" sz="1600" b="1" dirty="0"/>
            </a:br>
            <a:r>
              <a:rPr lang="fr-BE" sz="1600" dirty="0"/>
              <a:t>du 17 Septembre au 27 Octobre 2018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6C8306B-ECB5-EC49-A0B2-4A675ECE5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6151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10</a:t>
            </a:fld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AB4F7C5-7568-CD4B-BB1E-C565F9DC1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39" y="1575969"/>
            <a:ext cx="5611342" cy="381976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B9A6EFC4-4E05-9942-B04E-BD6779769637}"/>
              </a:ext>
            </a:extLst>
          </p:cNvPr>
          <p:cNvSpPr txBox="1"/>
          <p:nvPr/>
        </p:nvSpPr>
        <p:spPr>
          <a:xfrm>
            <a:off x="84083" y="1157702"/>
            <a:ext cx="212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Attaques passives</a:t>
            </a:r>
            <a:endParaRPr lang="fr-FR" dirty="0"/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D7CF08C0-30CD-1144-9512-E69BF2472F87}"/>
              </a:ext>
            </a:extLst>
          </p:cNvPr>
          <p:cNvSpPr txBox="1"/>
          <p:nvPr/>
        </p:nvSpPr>
        <p:spPr>
          <a:xfrm>
            <a:off x="6431704" y="1038054"/>
            <a:ext cx="4685899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Attaque étudiée :</a:t>
            </a:r>
          </a:p>
          <a:p>
            <a:pPr algn="ctr"/>
            <a:r>
              <a:rPr lang="fr-FR" dirty="0">
                <a:sym typeface="Wingdings" pitchFamily="2" charset="2"/>
              </a:rPr>
              <a:t> Analyse de la consommation de puissance !</a:t>
            </a:r>
            <a:endParaRPr lang="fr-FR" dirty="0"/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0B02CE5E-18AE-0E4F-9D7C-C92534EE5900}"/>
              </a:ext>
            </a:extLst>
          </p:cNvPr>
          <p:cNvSpPr/>
          <p:nvPr/>
        </p:nvSpPr>
        <p:spPr>
          <a:xfrm>
            <a:off x="1523923" y="1598640"/>
            <a:ext cx="1361184" cy="4940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BF968F94-CE08-D042-AE0D-DCCC033ADB6F}"/>
              </a:ext>
            </a:extLst>
          </p:cNvPr>
          <p:cNvSpPr/>
          <p:nvPr/>
        </p:nvSpPr>
        <p:spPr>
          <a:xfrm rot="11520575" flipV="1">
            <a:off x="2539125" y="1083426"/>
            <a:ext cx="5226625" cy="2220680"/>
          </a:xfrm>
          <a:prstGeom prst="arc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99B4214C-9741-5C47-8A04-D6F57A310547}"/>
              </a:ext>
            </a:extLst>
          </p:cNvPr>
          <p:cNvCxnSpPr>
            <a:cxnSpLocks/>
          </p:cNvCxnSpPr>
          <p:nvPr/>
        </p:nvCxnSpPr>
        <p:spPr>
          <a:xfrm>
            <a:off x="5364273" y="1101245"/>
            <a:ext cx="184473" cy="522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ZoneTexte 55">
            <a:extLst>
              <a:ext uri="{FF2B5EF4-FFF2-40B4-BE49-F238E27FC236}">
                <a16:creationId xmlns:a16="http://schemas.microsoft.com/office/drawing/2014/main" id="{374D636A-EBFC-6D4D-984D-CA50F7E52AD3}"/>
              </a:ext>
            </a:extLst>
          </p:cNvPr>
          <p:cNvSpPr txBox="1"/>
          <p:nvPr/>
        </p:nvSpPr>
        <p:spPr>
          <a:xfrm>
            <a:off x="6431703" y="3210209"/>
            <a:ext cx="35667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dirty="0"/>
              <a:t>Plusieurs possibilités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SPA ;</a:t>
            </a:r>
          </a:p>
          <a:p>
            <a:pPr marL="285750" indent="-285750">
              <a:buFontTx/>
              <a:buChar char="-"/>
            </a:pPr>
            <a:r>
              <a:rPr lang="fr-FR" dirty="0"/>
              <a:t>DPA ;</a:t>
            </a:r>
          </a:p>
          <a:p>
            <a:pPr marL="285750" indent="-285750">
              <a:buFontTx/>
              <a:buChar char="-"/>
            </a:pPr>
            <a:r>
              <a:rPr lang="fr-FR" dirty="0"/>
              <a:t>CPA ;</a:t>
            </a:r>
          </a:p>
          <a:p>
            <a:pPr marL="285750" indent="-285750">
              <a:buFontTx/>
              <a:buChar char="-"/>
            </a:pPr>
            <a:r>
              <a:rPr lang="fr-FR" dirty="0"/>
              <a:t>Par templates ;</a:t>
            </a:r>
          </a:p>
          <a:p>
            <a:pPr marL="285750" indent="-285750">
              <a:buFontTx/>
              <a:buChar char="-"/>
            </a:pPr>
            <a:r>
              <a:rPr lang="fr-FR" dirty="0"/>
              <a:t>…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38267A35-1688-8245-9E4A-B4C3BBBDE22A}"/>
              </a:ext>
            </a:extLst>
          </p:cNvPr>
          <p:cNvSpPr txBox="1"/>
          <p:nvPr/>
        </p:nvSpPr>
        <p:spPr>
          <a:xfrm>
            <a:off x="6431703" y="5404507"/>
            <a:ext cx="4685899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ym typeface="Wingdings" pitchFamily="2" charset="2"/>
              </a:rPr>
              <a:t> Attaque étudiée : CPA (</a:t>
            </a:r>
            <a:r>
              <a:rPr lang="en-AU" i="1" dirty="0">
                <a:sym typeface="Wingdings" pitchFamily="2" charset="2"/>
              </a:rPr>
              <a:t>Correlation Power Analysis</a:t>
            </a:r>
            <a:r>
              <a:rPr lang="fr-FR" dirty="0">
                <a:sym typeface="Wingdings" pitchFamily="2" charset="2"/>
              </a:rPr>
              <a:t>) !</a:t>
            </a:r>
            <a:endParaRPr lang="fr-FR" dirty="0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BDE5FDE0-4640-9341-A78B-597F519EAF6D}"/>
              </a:ext>
            </a:extLst>
          </p:cNvPr>
          <p:cNvSpPr txBox="1"/>
          <p:nvPr/>
        </p:nvSpPr>
        <p:spPr>
          <a:xfrm>
            <a:off x="6398982" y="1921275"/>
            <a:ext cx="52112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dirty="0"/>
              <a:t>La consommation de puissance du </a:t>
            </a:r>
            <a:r>
              <a:rPr lang="fr-FR" dirty="0" err="1"/>
              <a:t>device</a:t>
            </a:r>
            <a:r>
              <a:rPr lang="fr-FR" dirty="0"/>
              <a:t> dépend :</a:t>
            </a:r>
          </a:p>
          <a:p>
            <a:pPr marL="285750" indent="-285750">
              <a:buFontTx/>
              <a:buChar char="-"/>
            </a:pPr>
            <a:r>
              <a:rPr lang="fr-FR" dirty="0"/>
              <a:t>Des opérations exécutées ;</a:t>
            </a:r>
          </a:p>
          <a:p>
            <a:pPr marL="285750" indent="-285750">
              <a:buFontTx/>
              <a:buChar char="-"/>
            </a:pPr>
            <a:r>
              <a:rPr lang="fr-FR" dirty="0"/>
              <a:t>Des données manipulées.</a:t>
            </a:r>
          </a:p>
        </p:txBody>
      </p:sp>
      <p:sp>
        <p:nvSpPr>
          <p:cNvPr id="26" name="Signalisation droite 25">
            <a:extLst>
              <a:ext uri="{FF2B5EF4-FFF2-40B4-BE49-F238E27FC236}">
                <a16:creationId xmlns:a16="http://schemas.microsoft.com/office/drawing/2014/main" id="{31ADF76E-C717-5140-9107-EBC57C920E3C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45190CCB-EEC7-B047-8FBC-22C92C73B2E7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940F7509-897B-5142-93FA-68F1D9D474EA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F9A2CEC-78DF-C741-9C33-31F79123CEC3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81DB18A7-A75A-9D47-B28E-A2FDE45AFD6F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5D849A17-FDA2-9C41-86B7-BC66D9D0B81A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8A2B5D76-879B-6F4F-99C8-71CF897D5CCD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A6451EE-92B1-924B-B645-22702B0EFFA0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B03D04B5-8349-0740-8DE5-A9E38B0874F3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5368674A-C448-3F4F-B53A-7C517901B06D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Chevron 35">
            <a:extLst>
              <a:ext uri="{FF2B5EF4-FFF2-40B4-BE49-F238E27FC236}">
                <a16:creationId xmlns:a16="http://schemas.microsoft.com/office/drawing/2014/main" id="{222AEB60-C82F-3B46-A129-0DF0136E72A9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7" name="Chevron 36">
            <a:extLst>
              <a:ext uri="{FF2B5EF4-FFF2-40B4-BE49-F238E27FC236}">
                <a16:creationId xmlns:a16="http://schemas.microsoft.com/office/drawing/2014/main" id="{E39445E8-3E4F-E64E-B4E9-EED69CB69AE6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5D45CF8B-9E2D-D844-9BF7-F1E74F89FD77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1A1F669F-C4DE-C348-A9F7-209DBC731780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0778ECD3-63CD-6B43-B225-1AE563049BAC}"/>
              </a:ext>
            </a:extLst>
          </p:cNvPr>
          <p:cNvSpPr txBox="1"/>
          <p:nvPr/>
        </p:nvSpPr>
        <p:spPr>
          <a:xfrm>
            <a:off x="5007510" y="13253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B78DB8F9-7FFF-5C4E-AF1C-9AF883C788A2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09BA510B-380F-864D-85F6-29FBC44489CF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C5838C21-86CE-C941-9C86-AFE081E96500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03536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6" grpId="0"/>
      <p:bldP spid="57" grpId="0" animBg="1"/>
      <p:bldP spid="5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11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C68CD85-FDE3-EC44-A9EA-A3F45F71480A}"/>
              </a:ext>
            </a:extLst>
          </p:cNvPr>
          <p:cNvSpPr txBox="1"/>
          <p:nvPr/>
        </p:nvSpPr>
        <p:spPr>
          <a:xfrm>
            <a:off x="120316" y="868201"/>
            <a:ext cx="182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b="1" u="sng" dirty="0"/>
              <a:t>Principe CPA </a:t>
            </a:r>
            <a:r>
              <a:rPr lang="fr-FR" dirty="0"/>
              <a:t>: </a:t>
            </a:r>
          </a:p>
        </p:txBody>
      </p:sp>
      <p:sp>
        <p:nvSpPr>
          <p:cNvPr id="20" name="Signalisation droite 19">
            <a:extLst>
              <a:ext uri="{FF2B5EF4-FFF2-40B4-BE49-F238E27FC236}">
                <a16:creationId xmlns:a16="http://schemas.microsoft.com/office/drawing/2014/main" id="{F38AD6D7-EF5A-114A-9A82-3AB026C04B5A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Chevron 20">
            <a:extLst>
              <a:ext uri="{FF2B5EF4-FFF2-40B4-BE49-F238E27FC236}">
                <a16:creationId xmlns:a16="http://schemas.microsoft.com/office/drawing/2014/main" id="{3446C9CC-D1DE-A343-BC17-A743BD296AB9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59736E78-AFC7-8B40-93BE-9E4F310BB4C7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D5B90A2-FB97-D44B-A7D5-5A24AAD7678E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E6382D56-6BF1-FF4C-8374-F8D7567FB782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E827D68-A8F2-DE49-9686-DD1563B09856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7724833B-57B8-3F4F-8D3D-54609728FEE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866F9AB-0A78-1B4B-924E-681494720C00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FD624CEF-BC33-2149-B1C4-9AF253E2E4AB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805C09FC-6640-6B4B-91BD-5783FFEA2E6F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7EBF5BA8-C179-0749-BE99-FEE9F6F7A6A8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082D89CA-C2ED-0242-B752-69D0D33CD6D5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46C4B574-1658-FF47-A20F-9BF08E2AB47D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3C8BDAA7-91BB-A64C-9FA1-91DDB344701E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000F4F55-F110-AD4B-8A1F-E877BFF9087B}"/>
              </a:ext>
            </a:extLst>
          </p:cNvPr>
          <p:cNvSpPr txBox="1"/>
          <p:nvPr/>
        </p:nvSpPr>
        <p:spPr>
          <a:xfrm>
            <a:off x="5007510" y="24225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7E6625CA-949F-3B4C-B291-60F4A2DEBD3F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3304BAC1-8B40-C040-93C2-E55EE99C4684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C1D89F76-F8E0-3B4A-9765-B41183FC886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90EA822-559B-C849-AEED-0E1D41B67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82" y="1167776"/>
            <a:ext cx="10199694" cy="569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54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12</a:t>
            </a:fld>
            <a:endParaRPr lang="fr-FR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7ABCCCF-B290-DC47-A99D-7CA7E19F4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96" y="1821827"/>
            <a:ext cx="5883408" cy="3294322"/>
          </a:xfrm>
          <a:prstGeom prst="rect">
            <a:avLst/>
          </a:prstGeom>
        </p:spPr>
      </p:pic>
      <p:sp>
        <p:nvSpPr>
          <p:cNvPr id="66" name="ZoneTexte 65">
            <a:extLst>
              <a:ext uri="{FF2B5EF4-FFF2-40B4-BE49-F238E27FC236}">
                <a16:creationId xmlns:a16="http://schemas.microsoft.com/office/drawing/2014/main" id="{534EA9C7-9203-2843-A67D-E1B8F527D4EA}"/>
              </a:ext>
            </a:extLst>
          </p:cNvPr>
          <p:cNvSpPr txBox="1"/>
          <p:nvPr/>
        </p:nvSpPr>
        <p:spPr>
          <a:xfrm>
            <a:off x="0" y="1146661"/>
            <a:ext cx="2393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 </a:t>
            </a:r>
            <a:r>
              <a:rPr lang="fr-FR" b="1" dirty="0">
                <a:sym typeface="Wingdings" pitchFamily="2" charset="2"/>
              </a:rPr>
              <a:t>Bloc 1</a:t>
            </a:r>
            <a:r>
              <a:rPr lang="fr-FR" dirty="0">
                <a:sym typeface="Wingdings" pitchFamily="2" charset="2"/>
              </a:rPr>
              <a:t> : Oscilloscope</a:t>
            </a:r>
            <a:endParaRPr lang="fr-FR" dirty="0"/>
          </a:p>
        </p:txBody>
      </p:sp>
      <p:pic>
        <p:nvPicPr>
          <p:cNvPr id="67" name="Image 66">
            <a:extLst>
              <a:ext uri="{FF2B5EF4-FFF2-40B4-BE49-F238E27FC236}">
                <a16:creationId xmlns:a16="http://schemas.microsoft.com/office/drawing/2014/main" id="{1D0FAE4E-B050-6C43-A5C0-CF0F17097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6343" y="1821827"/>
            <a:ext cx="4405561" cy="2483727"/>
          </a:xfrm>
          <a:prstGeom prst="rect">
            <a:avLst/>
          </a:prstGeom>
        </p:spPr>
      </p:pic>
      <p:sp>
        <p:nvSpPr>
          <p:cNvPr id="68" name="ZoneTexte 67">
            <a:extLst>
              <a:ext uri="{FF2B5EF4-FFF2-40B4-BE49-F238E27FC236}">
                <a16:creationId xmlns:a16="http://schemas.microsoft.com/office/drawing/2014/main" id="{A517D2EE-0F2D-B344-A7C6-5D863D7F1DEB}"/>
              </a:ext>
            </a:extLst>
          </p:cNvPr>
          <p:cNvSpPr txBox="1"/>
          <p:nvPr/>
        </p:nvSpPr>
        <p:spPr>
          <a:xfrm>
            <a:off x="8739977" y="4342759"/>
            <a:ext cx="2343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p(t) = u(t) . i(t)</a:t>
            </a:r>
          </a:p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p(t) = V</a:t>
            </a:r>
            <a:r>
              <a:rPr lang="fr-FR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DD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V(t)/R</a:t>
            </a:r>
            <a:endParaRPr lang="fr-FR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Double flèche horizontale 68">
            <a:extLst>
              <a:ext uri="{FF2B5EF4-FFF2-40B4-BE49-F238E27FC236}">
                <a16:creationId xmlns:a16="http://schemas.microsoft.com/office/drawing/2014/main" id="{0408CD22-FDAA-B74F-93A3-60262E82CD3F}"/>
              </a:ext>
            </a:extLst>
          </p:cNvPr>
          <p:cNvSpPr/>
          <p:nvPr/>
        </p:nvSpPr>
        <p:spPr>
          <a:xfrm>
            <a:off x="8229652" y="4720375"/>
            <a:ext cx="415290" cy="20013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0A9FE41A-1D8F-1C4B-8246-59756EAD0989}"/>
              </a:ext>
            </a:extLst>
          </p:cNvPr>
          <p:cNvSpPr txBox="1"/>
          <p:nvPr/>
        </p:nvSpPr>
        <p:spPr>
          <a:xfrm>
            <a:off x="8565843" y="1297367"/>
            <a:ext cx="2061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Trace de puissance :</a:t>
            </a:r>
          </a:p>
        </p:txBody>
      </p:sp>
      <p:sp>
        <p:nvSpPr>
          <p:cNvPr id="23" name="Signalisation droite 22">
            <a:extLst>
              <a:ext uri="{FF2B5EF4-FFF2-40B4-BE49-F238E27FC236}">
                <a16:creationId xmlns:a16="http://schemas.microsoft.com/office/drawing/2014/main" id="{558AAB93-56A0-ED43-B690-E9BC2DCCF50A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FDD7FA5F-DFBF-5242-A3C6-1F719C488D83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1609730-4B3F-FE46-94B7-08FD308AB1BE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2804122F-406B-6D4A-BBCE-F3DCC1E97DB1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E81CFF1B-3C4C-9B47-B707-ECF21F2A0133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0E45B769-5B88-7144-864F-23CEBEB332D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53F884F-6176-664E-8BA6-863F107A4BB7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A924F29E-78E0-6340-83A0-8553991D8209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F654669-6FF7-ED40-80FD-606F41C3A596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8A59ED31-0F90-DB4A-8568-E5916E0EC3EE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16DA7A9C-235B-194A-A825-B152C43CB42C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3F3F91AF-4CE9-814F-8299-CFAEDAA2180B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18FF01FE-60B4-7247-8419-615D7E02B976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33036FC2-7D2B-B344-9452-0546EEE32BC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D072AEC3-4463-3444-BBC2-40686661024A}"/>
              </a:ext>
            </a:extLst>
          </p:cNvPr>
          <p:cNvSpPr txBox="1"/>
          <p:nvPr/>
        </p:nvSpPr>
        <p:spPr>
          <a:xfrm>
            <a:off x="5007722" y="19081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A478CC47-06CD-4543-B075-36BB1643B172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26FFE14C-2880-6B45-836B-BC0A9F1BD37A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B40F7A9F-87E9-F647-99D7-7ED5D276FC5C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970000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13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D9DB39C-AA09-8244-8C29-82978AD6A4D1}"/>
              </a:ext>
            </a:extLst>
          </p:cNvPr>
          <p:cNvSpPr txBox="1"/>
          <p:nvPr/>
        </p:nvSpPr>
        <p:spPr>
          <a:xfrm>
            <a:off x="0" y="1146661"/>
            <a:ext cx="3465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 </a:t>
            </a:r>
            <a:r>
              <a:rPr lang="fr-FR" b="1" dirty="0">
                <a:sym typeface="Wingdings" pitchFamily="2" charset="2"/>
              </a:rPr>
              <a:t>Bloc 2</a:t>
            </a:r>
            <a:r>
              <a:rPr lang="fr-FR" dirty="0">
                <a:sym typeface="Wingdings" pitchFamily="2" charset="2"/>
              </a:rPr>
              <a:t> : Simulations ordinateur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3F8783-A9CC-7844-9825-29F0F3BD7D70}"/>
              </a:ext>
            </a:extLst>
          </p:cNvPr>
          <p:cNvSpPr/>
          <p:nvPr/>
        </p:nvSpPr>
        <p:spPr>
          <a:xfrm>
            <a:off x="1510746" y="4268771"/>
            <a:ext cx="1133061" cy="611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221822-5195-2B43-A7D9-481FE36844DA}"/>
              </a:ext>
            </a:extLst>
          </p:cNvPr>
          <p:cNvSpPr/>
          <p:nvPr/>
        </p:nvSpPr>
        <p:spPr>
          <a:xfrm>
            <a:off x="1510745" y="5271614"/>
            <a:ext cx="1133061" cy="611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100CE48-027F-4840-9B7E-A93E3AEE063B}"/>
              </a:ext>
            </a:extLst>
          </p:cNvPr>
          <p:cNvSpPr txBox="1"/>
          <p:nvPr/>
        </p:nvSpPr>
        <p:spPr>
          <a:xfrm>
            <a:off x="1523277" y="438978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Plaintexts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40E474A-9B74-154B-B6B1-B10B57DED39E}"/>
              </a:ext>
            </a:extLst>
          </p:cNvPr>
          <p:cNvSpPr txBox="1"/>
          <p:nvPr/>
        </p:nvSpPr>
        <p:spPr>
          <a:xfrm>
            <a:off x="1481157" y="5412509"/>
            <a:ext cx="121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Clé secrète</a:t>
            </a:r>
          </a:p>
        </p:txBody>
      </p:sp>
      <p:sp>
        <p:nvSpPr>
          <p:cNvPr id="10" name="Virage 9">
            <a:extLst>
              <a:ext uri="{FF2B5EF4-FFF2-40B4-BE49-F238E27FC236}">
                <a16:creationId xmlns:a16="http://schemas.microsoft.com/office/drawing/2014/main" id="{5FFBF3BD-ABF9-004A-B59A-6C20E39B85D9}"/>
              </a:ext>
            </a:extLst>
          </p:cNvPr>
          <p:cNvSpPr/>
          <p:nvPr/>
        </p:nvSpPr>
        <p:spPr>
          <a:xfrm rot="5400000">
            <a:off x="3156102" y="4060594"/>
            <a:ext cx="364651" cy="10359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Virage 10">
            <a:extLst>
              <a:ext uri="{FF2B5EF4-FFF2-40B4-BE49-F238E27FC236}">
                <a16:creationId xmlns:a16="http://schemas.microsoft.com/office/drawing/2014/main" id="{97B90D5B-7297-EE49-898C-E3642560E3E8}"/>
              </a:ext>
            </a:extLst>
          </p:cNvPr>
          <p:cNvSpPr/>
          <p:nvPr/>
        </p:nvSpPr>
        <p:spPr>
          <a:xfrm rot="5400000" flipH="1">
            <a:off x="3143094" y="5108021"/>
            <a:ext cx="390668" cy="10359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Flèche vers la droite 11">
            <a:extLst>
              <a:ext uri="{FF2B5EF4-FFF2-40B4-BE49-F238E27FC236}">
                <a16:creationId xmlns:a16="http://schemas.microsoft.com/office/drawing/2014/main" id="{9B0B48D1-30E9-884A-A34F-F40FC6A607BA}"/>
              </a:ext>
            </a:extLst>
          </p:cNvPr>
          <p:cNvSpPr/>
          <p:nvPr/>
        </p:nvSpPr>
        <p:spPr>
          <a:xfrm>
            <a:off x="4327450" y="5016210"/>
            <a:ext cx="1019800" cy="180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ACFA3F-1A9C-1742-A9ED-69A4DE893C15}"/>
              </a:ext>
            </a:extLst>
          </p:cNvPr>
          <p:cNvSpPr/>
          <p:nvPr/>
        </p:nvSpPr>
        <p:spPr>
          <a:xfrm>
            <a:off x="5546033" y="4759119"/>
            <a:ext cx="1769165" cy="589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5E66FDF-AD9E-5D48-A060-121EC67882D4}"/>
              </a:ext>
            </a:extLst>
          </p:cNvPr>
          <p:cNvSpPr txBox="1"/>
          <p:nvPr/>
        </p:nvSpPr>
        <p:spPr>
          <a:xfrm>
            <a:off x="5946887" y="4880136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</a:p>
        </p:txBody>
      </p:sp>
      <p:sp>
        <p:nvSpPr>
          <p:cNvPr id="16" name="Flèche vers la droite 15">
            <a:extLst>
              <a:ext uri="{FF2B5EF4-FFF2-40B4-BE49-F238E27FC236}">
                <a16:creationId xmlns:a16="http://schemas.microsoft.com/office/drawing/2014/main" id="{CD941A12-EB79-DC44-8679-1C19F7DFD9BF}"/>
              </a:ext>
            </a:extLst>
          </p:cNvPr>
          <p:cNvSpPr/>
          <p:nvPr/>
        </p:nvSpPr>
        <p:spPr>
          <a:xfrm>
            <a:off x="7512725" y="5016210"/>
            <a:ext cx="1019800" cy="180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1AF655-30A0-2747-8F22-1E9E4E28EEF4}"/>
              </a:ext>
            </a:extLst>
          </p:cNvPr>
          <p:cNvSpPr/>
          <p:nvPr/>
        </p:nvSpPr>
        <p:spPr>
          <a:xfrm>
            <a:off x="8819449" y="4759119"/>
            <a:ext cx="1769165" cy="589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2F5F44C-B6A1-0947-9EAC-0ADCDF032156}"/>
              </a:ext>
            </a:extLst>
          </p:cNvPr>
          <p:cNvSpPr txBox="1"/>
          <p:nvPr/>
        </p:nvSpPr>
        <p:spPr>
          <a:xfrm>
            <a:off x="8808430" y="4754778"/>
            <a:ext cx="1780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Modèle (poids de Hamming)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B0EE75E-2B86-FB4E-8301-6916581EB187}"/>
              </a:ext>
            </a:extLst>
          </p:cNvPr>
          <p:cNvSpPr txBox="1"/>
          <p:nvPr/>
        </p:nvSpPr>
        <p:spPr>
          <a:xfrm>
            <a:off x="85257" y="5254130"/>
            <a:ext cx="1357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>
                <a:solidFill>
                  <a:schemeClr val="accent2"/>
                </a:solidFill>
              </a:rPr>
              <a:t>1 clé secrète connue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F6476B47-17B2-2840-AB46-31390CC23BDF}"/>
              </a:ext>
            </a:extLst>
          </p:cNvPr>
          <p:cNvSpPr txBox="1"/>
          <p:nvPr/>
        </p:nvSpPr>
        <p:spPr>
          <a:xfrm>
            <a:off x="-75729" y="4092880"/>
            <a:ext cx="15568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00B050"/>
                </a:solidFill>
              </a:rPr>
              <a:t>N messages clairs générés aléatoirement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C66D12D-28AC-EF49-84EF-8A8181791467}"/>
              </a:ext>
            </a:extLst>
          </p:cNvPr>
          <p:cNvSpPr txBox="1"/>
          <p:nvPr/>
        </p:nvSpPr>
        <p:spPr>
          <a:xfrm>
            <a:off x="4608578" y="4570112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84C3FA74-A7F0-A341-A46D-2145D8497E6E}"/>
              </a:ext>
            </a:extLst>
          </p:cNvPr>
          <p:cNvSpPr txBox="1"/>
          <p:nvPr/>
        </p:nvSpPr>
        <p:spPr>
          <a:xfrm>
            <a:off x="7834913" y="4565987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6A88DC9-5BE1-D846-A6C8-6F5229D3E4F1}"/>
              </a:ext>
            </a:extLst>
          </p:cNvPr>
          <p:cNvSpPr txBox="1"/>
          <p:nvPr/>
        </p:nvSpPr>
        <p:spPr>
          <a:xfrm>
            <a:off x="11277759" y="4779662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HW(Z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4" name="Flèche vers la droite 23">
            <a:extLst>
              <a:ext uri="{FF2B5EF4-FFF2-40B4-BE49-F238E27FC236}">
                <a16:creationId xmlns:a16="http://schemas.microsoft.com/office/drawing/2014/main" id="{F53FCF7D-21CC-C64E-ACD2-93028A5AC9CF}"/>
              </a:ext>
            </a:extLst>
          </p:cNvPr>
          <p:cNvSpPr/>
          <p:nvPr/>
        </p:nvSpPr>
        <p:spPr>
          <a:xfrm>
            <a:off x="10760357" y="5009183"/>
            <a:ext cx="478107" cy="1897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08A9C0E-0C33-D746-A943-93A38DB33540}"/>
              </a:ext>
            </a:extLst>
          </p:cNvPr>
          <p:cNvSpPr txBox="1"/>
          <p:nvPr/>
        </p:nvSpPr>
        <p:spPr>
          <a:xfrm>
            <a:off x="11305009" y="5101184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bruit</a:t>
            </a:r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10D7B1B3-86AB-D941-9070-B7E51FAD08A1}"/>
              </a:ext>
            </a:extLst>
          </p:cNvPr>
          <p:cNvSpPr/>
          <p:nvPr/>
        </p:nvSpPr>
        <p:spPr>
          <a:xfrm>
            <a:off x="3453074" y="4853767"/>
            <a:ext cx="568519" cy="48397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3A91A81D-73C5-E743-8FF1-BB7C4E41FB0C}"/>
              </a:ext>
            </a:extLst>
          </p:cNvPr>
          <p:cNvCxnSpPr/>
          <p:nvPr/>
        </p:nvCxnSpPr>
        <p:spPr>
          <a:xfrm>
            <a:off x="3737332" y="4995896"/>
            <a:ext cx="0" cy="2199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D4315021-EBBF-5E49-921A-38DA9005BF61}"/>
              </a:ext>
            </a:extLst>
          </p:cNvPr>
          <p:cNvCxnSpPr/>
          <p:nvPr/>
        </p:nvCxnSpPr>
        <p:spPr>
          <a:xfrm>
            <a:off x="3633551" y="5108365"/>
            <a:ext cx="1987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Signalisation droite 40">
            <a:extLst>
              <a:ext uri="{FF2B5EF4-FFF2-40B4-BE49-F238E27FC236}">
                <a16:creationId xmlns:a16="http://schemas.microsoft.com/office/drawing/2014/main" id="{F2D2D14A-5284-6449-B9B8-4D934278BB1B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Chevron 41">
            <a:extLst>
              <a:ext uri="{FF2B5EF4-FFF2-40B4-BE49-F238E27FC236}">
                <a16:creationId xmlns:a16="http://schemas.microsoft.com/office/drawing/2014/main" id="{C0AD2555-2ACA-A54C-87A8-08D40FFBF0C7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92B06457-A01D-B44C-B905-F535F95538F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E0DAEF54-70A2-AF46-9FFB-79EDEB62A05A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4DB6E236-1EA3-A740-89BD-E62DF47F5E12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8CB242C0-F4E3-4042-AE4C-1F0822AD1D16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E710C895-A52E-484D-B3FE-A65B5C6E257F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03B57EE0-6781-0245-B6F2-9B63F210A671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49" name="Chevron 48">
            <a:extLst>
              <a:ext uri="{FF2B5EF4-FFF2-40B4-BE49-F238E27FC236}">
                <a16:creationId xmlns:a16="http://schemas.microsoft.com/office/drawing/2014/main" id="{231B8E83-5A09-D84B-912B-277F46312565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0" name="Chevron 49">
            <a:extLst>
              <a:ext uri="{FF2B5EF4-FFF2-40B4-BE49-F238E27FC236}">
                <a16:creationId xmlns:a16="http://schemas.microsoft.com/office/drawing/2014/main" id="{A1F6B11A-5E64-4345-861A-471C171C07EF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1" name="Chevron 50">
            <a:extLst>
              <a:ext uri="{FF2B5EF4-FFF2-40B4-BE49-F238E27FC236}">
                <a16:creationId xmlns:a16="http://schemas.microsoft.com/office/drawing/2014/main" id="{7DB85C82-FEC9-6E4E-96A0-40FF1E295956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2" name="Chevron 51">
            <a:extLst>
              <a:ext uri="{FF2B5EF4-FFF2-40B4-BE49-F238E27FC236}">
                <a16:creationId xmlns:a16="http://schemas.microsoft.com/office/drawing/2014/main" id="{443E119E-8614-0C42-A7F4-29CB069E1ACB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3" name="Chevron 52">
            <a:extLst>
              <a:ext uri="{FF2B5EF4-FFF2-40B4-BE49-F238E27FC236}">
                <a16:creationId xmlns:a16="http://schemas.microsoft.com/office/drawing/2014/main" id="{81B1E9B6-6D02-8E4B-8950-9AAED332F7AE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8449386-FEA8-1246-B9C0-7ABFEA046E3D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482A4FF7-AAA0-B24B-A244-7070EE5A1D35}"/>
              </a:ext>
            </a:extLst>
          </p:cNvPr>
          <p:cNvSpPr txBox="1"/>
          <p:nvPr/>
        </p:nvSpPr>
        <p:spPr>
          <a:xfrm>
            <a:off x="5007510" y="25335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D7950804-028D-1C4E-9275-A1293AE73AAF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2DC555AC-C6FC-6848-B8F7-542A232C52D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B17201B2-355B-9D46-8570-ADA8C6C8EC5F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878D66D-2130-C946-AD75-02F3FBB15EFD}"/>
              </a:ext>
            </a:extLst>
          </p:cNvPr>
          <p:cNvSpPr txBox="1"/>
          <p:nvPr/>
        </p:nvSpPr>
        <p:spPr>
          <a:xfrm>
            <a:off x="250418" y="1578961"/>
            <a:ext cx="73583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dirty="0"/>
              <a:t>Deux simulations : 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dirty="0"/>
              <a:t>Simulation de l’algorithme AES ;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dirty="0"/>
              <a:t>Simulation de la consommation de puissance = modèle de puissance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2D92763-BAA7-0148-BC3A-BCF5E64BB5E7}"/>
              </a:ext>
            </a:extLst>
          </p:cNvPr>
          <p:cNvSpPr txBox="1"/>
          <p:nvPr/>
        </p:nvSpPr>
        <p:spPr>
          <a:xfrm>
            <a:off x="250418" y="2620104"/>
            <a:ext cx="7358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i="1" dirty="0" err="1"/>
              <a:t>SubBytes</a:t>
            </a:r>
            <a:r>
              <a:rPr lang="fr-FR" dirty="0"/>
              <a:t> est une fonction non-linéaire = nécessite moins de traces pour retrouver la clé.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fr-FR" dirty="0"/>
              <a:t>Modèle de puissance = modèle qui prédit la consommation de puissance du </a:t>
            </a:r>
            <a:r>
              <a:rPr lang="fr-FR" dirty="0" err="1"/>
              <a:t>device</a:t>
            </a:r>
            <a:r>
              <a:rPr lang="fr-FR" dirty="0"/>
              <a:t>.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21D7B145-6643-1445-95B2-C93A2BA6B17B}"/>
              </a:ext>
            </a:extLst>
          </p:cNvPr>
          <p:cNvSpPr txBox="1"/>
          <p:nvPr/>
        </p:nvSpPr>
        <p:spPr>
          <a:xfrm>
            <a:off x="8534130" y="2487907"/>
            <a:ext cx="30069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ym typeface="Wingdings" pitchFamily="2" charset="2"/>
              </a:rPr>
              <a:t> </a:t>
            </a:r>
            <a:r>
              <a:rPr lang="fr-FR" b="1" u="sng" dirty="0"/>
              <a:t>Modèles de puissance </a:t>
            </a:r>
            <a:r>
              <a:rPr lang="fr-FR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Distance de Hamming (HD)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Poids de Hamming </a:t>
            </a:r>
            <a:r>
              <a:rPr lang="fr-FR" dirty="0"/>
              <a:t>(HW)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6ED0E5CD-1821-2E44-9491-DE2423107228}"/>
              </a:ext>
            </a:extLst>
          </p:cNvPr>
          <p:cNvSpPr txBox="1"/>
          <p:nvPr/>
        </p:nvSpPr>
        <p:spPr>
          <a:xfrm>
            <a:off x="8847450" y="3494543"/>
            <a:ext cx="2387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Ex. : HW(10101010) = 4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AD5AE198-3401-1A47-B4D8-D4ABD8B8C5FD}"/>
              </a:ext>
            </a:extLst>
          </p:cNvPr>
          <p:cNvSpPr txBox="1"/>
          <p:nvPr/>
        </p:nvSpPr>
        <p:spPr>
          <a:xfrm>
            <a:off x="8532525" y="1166898"/>
            <a:ext cx="2186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b="1" u="sng" dirty="0">
                <a:sym typeface="Wingdings" pitchFamily="2" charset="2"/>
              </a:rPr>
              <a:t>Fonction linéaire </a:t>
            </a:r>
            <a:r>
              <a:rPr lang="fr-FR" dirty="0">
                <a:sym typeface="Wingdings" pitchFamily="2" charset="2"/>
              </a:rPr>
              <a:t>:</a:t>
            </a:r>
          </a:p>
          <a:p>
            <a:endParaRPr lang="fr-FR" dirty="0"/>
          </a:p>
        </p:txBody>
      </p:sp>
      <p:pic>
        <p:nvPicPr>
          <p:cNvPr id="63" name="Image 62">
            <a:extLst>
              <a:ext uri="{FF2B5EF4-FFF2-40B4-BE49-F238E27FC236}">
                <a16:creationId xmlns:a16="http://schemas.microsoft.com/office/drawing/2014/main" id="{8ED9FC5D-C8D2-E245-BEBA-18F98ADFD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9449" y="1507964"/>
            <a:ext cx="2568172" cy="50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79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14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64BA65B-933D-C746-BEB3-BBC8A6BAA9D9}"/>
              </a:ext>
            </a:extLst>
          </p:cNvPr>
          <p:cNvSpPr txBox="1"/>
          <p:nvPr/>
        </p:nvSpPr>
        <p:spPr>
          <a:xfrm>
            <a:off x="0" y="1038373"/>
            <a:ext cx="867436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è"/>
            </a:pPr>
            <a:r>
              <a:rPr lang="fr-FR" b="1" dirty="0">
                <a:sym typeface="Wingdings" pitchFamily="2" charset="2"/>
              </a:rPr>
              <a:t>Bloc 3</a:t>
            </a:r>
            <a:r>
              <a:rPr lang="fr-FR" dirty="0">
                <a:sym typeface="Wingdings" pitchFamily="2" charset="2"/>
              </a:rPr>
              <a:t> : Calculs de corrélation</a:t>
            </a:r>
          </a:p>
          <a:p>
            <a:endParaRPr lang="fr-FR" dirty="0">
              <a:sym typeface="Wingdings" pitchFamily="2" charset="2"/>
            </a:endParaRPr>
          </a:p>
          <a:p>
            <a:r>
              <a:rPr lang="fr-FR" dirty="0">
                <a:sym typeface="Wingdings" pitchFamily="2" charset="2"/>
              </a:rPr>
              <a:t> </a:t>
            </a:r>
            <a:r>
              <a:rPr lang="fr-FR" dirty="0"/>
              <a:t>Coefficient de corrélation :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BE" dirty="0"/>
              <a:t>mettre en évidence une liaison entre deux types de séries de données statistiques.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BE" dirty="0"/>
              <a:t>Valeurs [-1 ; 1].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BE" dirty="0"/>
              <a:t>Forte liaisons si coefficient proche de 1 (valeur absolue). 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D2992FD-E81D-C44A-8664-44EE1D4EA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035" y="2840827"/>
            <a:ext cx="7961930" cy="3740448"/>
          </a:xfrm>
          <a:prstGeom prst="rect">
            <a:avLst/>
          </a:prstGeom>
        </p:spPr>
      </p:pic>
      <p:sp>
        <p:nvSpPr>
          <p:cNvPr id="20" name="Signalisation droite 19">
            <a:extLst>
              <a:ext uri="{FF2B5EF4-FFF2-40B4-BE49-F238E27FC236}">
                <a16:creationId xmlns:a16="http://schemas.microsoft.com/office/drawing/2014/main" id="{67C19889-C5C0-DF42-A8D6-2CA4B6B4A2F6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Chevron 20">
            <a:extLst>
              <a:ext uri="{FF2B5EF4-FFF2-40B4-BE49-F238E27FC236}">
                <a16:creationId xmlns:a16="http://schemas.microsoft.com/office/drawing/2014/main" id="{15E020BC-C6E2-1B46-BAB4-E00E8D0E8685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9618ACE5-B037-834C-AED4-E9B4BCCEB01F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DF37956E-A3B2-124F-A7FB-5D390024BD5C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0DAF177C-F940-C441-9B61-2D5303295841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3F0EBE75-89C5-834D-BA61-32F91BD3E13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7BCC7214-6229-5240-8FE1-304637AD5B4D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B8EAB4A-F118-6A4D-B51E-2FBE516AFB1E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1291C111-D23A-F142-9924-DD965F7DA153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DBD33C6A-39C5-B246-9FEB-E83911B4D6A7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BBBD2AD7-D128-2247-B2F9-EF255B79F640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C4E3F56F-D871-F742-B919-3FA08634B8C7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D8C83B1F-4BE1-074F-A8F7-8697CDC0C2B1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0ED750E3-0437-0240-ACA5-0BEC67C0C494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0D65CFC1-5743-C647-BBD0-FC9EE0800703}"/>
              </a:ext>
            </a:extLst>
          </p:cNvPr>
          <p:cNvSpPr txBox="1"/>
          <p:nvPr/>
        </p:nvSpPr>
        <p:spPr>
          <a:xfrm>
            <a:off x="5032492" y="33734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8D0EBB2A-E478-334A-BA4F-5894C472CB3F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4CAB504F-D815-8E4D-8F6E-4E84D63FCC69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F16976AA-DACB-8F42-AFEC-A0AAECE32A88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046702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15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9D99B40-C0AC-304D-94D0-DCB957191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1669"/>
            <a:ext cx="6003757" cy="282051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02BB5A2-0B0E-3141-A2A4-33B662645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929" y="1161669"/>
            <a:ext cx="6003757" cy="282051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DFA0E34-461C-D54F-9546-E9511B99D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6307" y="4027894"/>
            <a:ext cx="6003758" cy="2820515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F433EEDB-05B0-A14D-BC01-87873BEA9099}"/>
              </a:ext>
            </a:extLst>
          </p:cNvPr>
          <p:cNvSpPr txBox="1"/>
          <p:nvPr/>
        </p:nvSpPr>
        <p:spPr>
          <a:xfrm>
            <a:off x="4042383" y="1054998"/>
            <a:ext cx="117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b="1" dirty="0"/>
              <a:t>10</a:t>
            </a:r>
            <a:r>
              <a:rPr lang="fr-FR" dirty="0"/>
              <a:t> traces)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7396801-41D7-CC43-8FFF-257D503A3C13}"/>
              </a:ext>
            </a:extLst>
          </p:cNvPr>
          <p:cNvSpPr txBox="1"/>
          <p:nvPr/>
        </p:nvSpPr>
        <p:spPr>
          <a:xfrm>
            <a:off x="10141006" y="1055388"/>
            <a:ext cx="1295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b="1" dirty="0"/>
              <a:t>100</a:t>
            </a:r>
            <a:r>
              <a:rPr lang="fr-FR" dirty="0"/>
              <a:t> traces)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5939D39-9559-5D4E-B053-8DACB99E4FAD}"/>
              </a:ext>
            </a:extLst>
          </p:cNvPr>
          <p:cNvSpPr txBox="1"/>
          <p:nvPr/>
        </p:nvSpPr>
        <p:spPr>
          <a:xfrm>
            <a:off x="6986711" y="3876688"/>
            <a:ext cx="141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b="1" dirty="0"/>
              <a:t>1000</a:t>
            </a:r>
            <a:r>
              <a:rPr lang="fr-FR" dirty="0"/>
              <a:t> traces)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FBF5001-595D-0144-9AF1-7BBEF4760125}"/>
              </a:ext>
            </a:extLst>
          </p:cNvPr>
          <p:cNvSpPr txBox="1"/>
          <p:nvPr/>
        </p:nvSpPr>
        <p:spPr>
          <a:xfrm>
            <a:off x="0" y="962800"/>
            <a:ext cx="1874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1</a:t>
            </a:r>
            <a:r>
              <a:rPr lang="fr-FR" baseline="30000" dirty="0">
                <a:sym typeface="Wingdings" pitchFamily="2" charset="2"/>
              </a:rPr>
              <a:t>ère</a:t>
            </a:r>
            <a:r>
              <a:rPr lang="fr-FR" dirty="0">
                <a:sym typeface="Wingdings" pitchFamily="2" charset="2"/>
              </a:rPr>
              <a:t> simulation</a:t>
            </a:r>
            <a:endParaRPr lang="fr-FR" dirty="0"/>
          </a:p>
        </p:txBody>
      </p:sp>
      <p:sp>
        <p:nvSpPr>
          <p:cNvPr id="25" name="Signalisation droite 24">
            <a:extLst>
              <a:ext uri="{FF2B5EF4-FFF2-40B4-BE49-F238E27FC236}">
                <a16:creationId xmlns:a16="http://schemas.microsoft.com/office/drawing/2014/main" id="{F95EAFF9-85FF-BE4C-885F-A77BD90BD513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Chevron 25">
            <a:extLst>
              <a:ext uri="{FF2B5EF4-FFF2-40B4-BE49-F238E27FC236}">
                <a16:creationId xmlns:a16="http://schemas.microsoft.com/office/drawing/2014/main" id="{F49787E0-9DB6-264F-A858-43947F09F5DF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B451CA78-8549-AF4D-8A95-0C55F68713FF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195489C-D78A-8C4D-8345-5D46CCD49E19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7F00B6C7-DE5C-3A49-B95C-609F46B49B36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F11549FD-DCBA-334D-A339-EACA58513810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36FE0F2E-96D0-824C-B3A2-81F213AB8A02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8F03D2B9-88EA-D84C-A28D-3FB8089E6491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D5A0E993-A885-E14D-B214-564D2E13A24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0FCE319F-AB3E-DC47-B424-782B7BAF4F0B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47AC5CB1-6FF1-8841-89BE-C6139B55605F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Chevron 35">
            <a:extLst>
              <a:ext uri="{FF2B5EF4-FFF2-40B4-BE49-F238E27FC236}">
                <a16:creationId xmlns:a16="http://schemas.microsoft.com/office/drawing/2014/main" id="{59827DEC-90F0-9848-AEF4-476CEB7986E5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7" name="Chevron 36">
            <a:extLst>
              <a:ext uri="{FF2B5EF4-FFF2-40B4-BE49-F238E27FC236}">
                <a16:creationId xmlns:a16="http://schemas.microsoft.com/office/drawing/2014/main" id="{CB8CD531-0405-9F48-B9EE-B39608440BA9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DDB8EC52-C14C-1A4C-A455-123EB45169B1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5945B286-20FC-E74E-8DE1-F72EABA61DF4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18C297CB-E946-1247-A85A-EADFBAF807D0}"/>
              </a:ext>
            </a:extLst>
          </p:cNvPr>
          <p:cNvSpPr txBox="1"/>
          <p:nvPr/>
        </p:nvSpPr>
        <p:spPr>
          <a:xfrm>
            <a:off x="6732681" y="19712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F86FF225-B7AF-B540-A73E-D667BC2CA6B7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DEFDA418-FB36-584C-B2EC-DE7BFDF88E61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449536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0E156AD-1275-2B47-9130-9744809F4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499" y="894552"/>
            <a:ext cx="12192000" cy="572770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16</a:t>
            </a:fld>
            <a:endParaRPr lang="fr-FR"/>
          </a:p>
        </p:txBody>
      </p:sp>
      <p:sp>
        <p:nvSpPr>
          <p:cNvPr id="18" name="Signalisation droite 17">
            <a:extLst>
              <a:ext uri="{FF2B5EF4-FFF2-40B4-BE49-F238E27FC236}">
                <a16:creationId xmlns:a16="http://schemas.microsoft.com/office/drawing/2014/main" id="{DD6FC784-74A3-3242-9008-1DC0BE1A827C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Chevron 18">
            <a:extLst>
              <a:ext uri="{FF2B5EF4-FFF2-40B4-BE49-F238E27FC236}">
                <a16:creationId xmlns:a16="http://schemas.microsoft.com/office/drawing/2014/main" id="{27182A12-7B28-4841-803F-B2385FE97305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76CC73A-3413-7A4D-AE57-F8E3B2800797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AC158E2-16D6-7244-8621-58138D1E5083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0619B18-5E82-3949-9E29-68255A76928A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B2DF56D-8977-264F-9CCF-D6515488C637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70398546-FE0F-6A47-B6B9-66EF3EDE1BA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99BE9207-D3BE-924A-BE6F-1E4BDA687BA4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6" name="Chevron 25">
            <a:extLst>
              <a:ext uri="{FF2B5EF4-FFF2-40B4-BE49-F238E27FC236}">
                <a16:creationId xmlns:a16="http://schemas.microsoft.com/office/drawing/2014/main" id="{0DA34732-83FF-6E44-B742-1654F9A4DA81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CD570157-8244-8E45-9B25-BFA6DCC06BAA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C4E5932A-C4B2-5B45-9766-F323E936F7D0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CB77D27C-20FA-A64B-A185-1E55A843EDCC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223EE67B-2A8C-1B4A-9E35-BC2DCBB060A3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BDCEFA0-82F8-5540-9AA2-AABFD61273C7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573F5D6-7F4C-D541-A902-EF6644FB2A5F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14A9C57B-4C1B-2041-8055-0CA432734F6F}"/>
              </a:ext>
            </a:extLst>
          </p:cNvPr>
          <p:cNvSpPr txBox="1"/>
          <p:nvPr/>
        </p:nvSpPr>
        <p:spPr>
          <a:xfrm>
            <a:off x="6709048" y="25335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42D80F16-022B-1A4C-9054-D425AB92819F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C25E4E7B-1C10-2B41-A50C-D1DF416DCFFC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92783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17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2F4B732-69F8-8E45-91A1-4E037D3449C9}"/>
              </a:ext>
            </a:extLst>
          </p:cNvPr>
          <p:cNvSpPr txBox="1"/>
          <p:nvPr/>
        </p:nvSpPr>
        <p:spPr>
          <a:xfrm>
            <a:off x="0" y="1027518"/>
            <a:ext cx="194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2</a:t>
            </a:r>
            <a:r>
              <a:rPr lang="fr-FR" baseline="30000" dirty="0">
                <a:sym typeface="Wingdings" pitchFamily="2" charset="2"/>
              </a:rPr>
              <a:t>ème</a:t>
            </a:r>
            <a:r>
              <a:rPr lang="fr-FR" dirty="0">
                <a:sym typeface="Wingdings" pitchFamily="2" charset="2"/>
              </a:rPr>
              <a:t> simulation</a:t>
            </a:r>
            <a:endParaRPr lang="fr-FR" dirty="0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104" name="Image 103">
            <a:extLst>
              <a:ext uri="{FF2B5EF4-FFF2-40B4-BE49-F238E27FC236}">
                <a16:creationId xmlns:a16="http://schemas.microsoft.com/office/drawing/2014/main" id="{1F285852-6C05-914E-8F63-6CDBBBA98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196" y="1446598"/>
            <a:ext cx="10078538" cy="5092314"/>
          </a:xfrm>
          <a:prstGeom prst="rect">
            <a:avLst/>
          </a:prstGeom>
        </p:spPr>
      </p:pic>
      <p:sp>
        <p:nvSpPr>
          <p:cNvPr id="105" name="Accolade ouvrante 104">
            <a:extLst>
              <a:ext uri="{FF2B5EF4-FFF2-40B4-BE49-F238E27FC236}">
                <a16:creationId xmlns:a16="http://schemas.microsoft.com/office/drawing/2014/main" id="{5F35E382-B76A-A34A-9EDE-37D576534777}"/>
              </a:ext>
            </a:extLst>
          </p:cNvPr>
          <p:cNvSpPr/>
          <p:nvPr/>
        </p:nvSpPr>
        <p:spPr>
          <a:xfrm>
            <a:off x="724478" y="1446598"/>
            <a:ext cx="379718" cy="284982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D1A961B6-99B3-CD4B-8A30-6F420F5AD6ED}"/>
              </a:ext>
            </a:extLst>
          </p:cNvPr>
          <p:cNvSpPr txBox="1"/>
          <p:nvPr/>
        </p:nvSpPr>
        <p:spPr>
          <a:xfrm>
            <a:off x="-63166" y="2661794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Donné</a:t>
            </a:r>
          </a:p>
        </p:txBody>
      </p:sp>
      <p:sp>
        <p:nvSpPr>
          <p:cNvPr id="107" name="Accolade ouvrante 106">
            <a:extLst>
              <a:ext uri="{FF2B5EF4-FFF2-40B4-BE49-F238E27FC236}">
                <a16:creationId xmlns:a16="http://schemas.microsoft.com/office/drawing/2014/main" id="{C1C23F72-8242-354B-9935-1F2A4A39C04D}"/>
              </a:ext>
            </a:extLst>
          </p:cNvPr>
          <p:cNvSpPr/>
          <p:nvPr/>
        </p:nvSpPr>
        <p:spPr>
          <a:xfrm>
            <a:off x="723434" y="4405567"/>
            <a:ext cx="379718" cy="21333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8" name="ZoneTexte 107">
            <a:extLst>
              <a:ext uri="{FF2B5EF4-FFF2-40B4-BE49-F238E27FC236}">
                <a16:creationId xmlns:a16="http://schemas.microsoft.com/office/drawing/2014/main" id="{F5AC21D7-F8C5-3A44-BE47-8E5347174D3A}"/>
              </a:ext>
            </a:extLst>
          </p:cNvPr>
          <p:cNvSpPr txBox="1"/>
          <p:nvPr/>
        </p:nvSpPr>
        <p:spPr>
          <a:xfrm>
            <a:off x="-50640" y="5286308"/>
            <a:ext cx="841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Réalisé</a:t>
            </a:r>
          </a:p>
        </p:txBody>
      </p:sp>
      <p:sp>
        <p:nvSpPr>
          <p:cNvPr id="109" name="Accolade fermante 108">
            <a:extLst>
              <a:ext uri="{FF2B5EF4-FFF2-40B4-BE49-F238E27FC236}">
                <a16:creationId xmlns:a16="http://schemas.microsoft.com/office/drawing/2014/main" id="{EFE152DE-A010-FA4F-8FF8-7EFC6F642735}"/>
              </a:ext>
            </a:extLst>
          </p:cNvPr>
          <p:cNvSpPr/>
          <p:nvPr/>
        </p:nvSpPr>
        <p:spPr>
          <a:xfrm>
            <a:off x="11222221" y="3607496"/>
            <a:ext cx="207723" cy="207319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0" name="ZoneTexte 109">
            <a:extLst>
              <a:ext uri="{FF2B5EF4-FFF2-40B4-BE49-F238E27FC236}">
                <a16:creationId xmlns:a16="http://schemas.microsoft.com/office/drawing/2014/main" id="{7DE4E0C0-71E4-2E43-BD73-662464C78E3A}"/>
              </a:ext>
            </a:extLst>
          </p:cNvPr>
          <p:cNvSpPr txBox="1"/>
          <p:nvPr/>
        </p:nvSpPr>
        <p:spPr>
          <a:xfrm>
            <a:off x="11378037" y="4443145"/>
            <a:ext cx="841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Réalisé</a:t>
            </a:r>
          </a:p>
        </p:txBody>
      </p:sp>
    </p:spTree>
    <p:extLst>
      <p:ext uri="{BB962C8B-B14F-4D97-AF65-F5344CB8AC3E}">
        <p14:creationId xmlns:p14="http://schemas.microsoft.com/office/powerpoint/2010/main" val="1781124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 36">
            <a:extLst>
              <a:ext uri="{FF2B5EF4-FFF2-40B4-BE49-F238E27FC236}">
                <a16:creationId xmlns:a16="http://schemas.microsoft.com/office/drawing/2014/main" id="{BA462186-333D-BA49-BAAB-104B0865E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787"/>
            <a:ext cx="12192000" cy="572135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18</a:t>
            </a:fld>
            <a:endParaRPr lang="fr-FR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0184509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19</a:t>
            </a:fld>
            <a:endParaRPr lang="fr-FR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C9558478-2533-9C4F-BF76-FCADD4436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1840"/>
            <a:ext cx="12192000" cy="572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84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F28AFB58-ADB3-FF43-A871-3DD2AB9A5F5B}"/>
              </a:ext>
            </a:extLst>
          </p:cNvPr>
          <p:cNvSpPr txBox="1"/>
          <p:nvPr/>
        </p:nvSpPr>
        <p:spPr>
          <a:xfrm>
            <a:off x="162521" y="1119721"/>
            <a:ext cx="4382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u="sng" dirty="0"/>
              <a:t>Contenu = objectifs de stage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6DD8DBA-BC00-5344-94A3-B9CF8CDE8325}"/>
              </a:ext>
            </a:extLst>
          </p:cNvPr>
          <p:cNvSpPr txBox="1"/>
          <p:nvPr/>
        </p:nvSpPr>
        <p:spPr>
          <a:xfrm>
            <a:off x="162521" y="1710673"/>
            <a:ext cx="3563476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2400" dirty="0"/>
              <a:t>Environnement de stage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Chiffrement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Algorithme AES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i="1" dirty="0" err="1"/>
              <a:t>Side-channel</a:t>
            </a:r>
            <a:r>
              <a:rPr lang="fr-FR" sz="2400" i="1" dirty="0"/>
              <a:t> </a:t>
            </a:r>
            <a:r>
              <a:rPr lang="fr-FR" sz="2400" i="1" dirty="0" err="1"/>
              <a:t>attacks</a:t>
            </a:r>
            <a:endParaRPr lang="fr-FR" sz="2400" i="1" dirty="0"/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Simulations MATLAB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Contre-mesures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Conclusion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8751641-1BFB-B14F-BC5F-9CCFE3570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</a:t>
            </a:fld>
            <a:endParaRPr lang="fr-FR"/>
          </a:p>
        </p:txBody>
      </p:sp>
      <p:sp>
        <p:nvSpPr>
          <p:cNvPr id="59" name="Signalisation droite 58">
            <a:extLst>
              <a:ext uri="{FF2B5EF4-FFF2-40B4-BE49-F238E27FC236}">
                <a16:creationId xmlns:a16="http://schemas.microsoft.com/office/drawing/2014/main" id="{C177F755-C018-BF44-80CB-2DE016BC4B44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Chevron 59">
            <a:extLst>
              <a:ext uri="{FF2B5EF4-FFF2-40B4-BE49-F238E27FC236}">
                <a16:creationId xmlns:a16="http://schemas.microsoft.com/office/drawing/2014/main" id="{29446D03-65CF-6740-9D95-9ECF1D181521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53722B52-B437-AE47-AE61-9169FB484FE2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5E057A46-593A-EF43-A2DD-59CA9325467A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539094C5-1425-6D44-8234-E39106BD8D60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FC340C69-7041-BD43-A049-DDBDCF460C48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F2B82F7C-361D-E247-BDD9-9E5BE9BE1366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14A82FDF-3465-F14D-89FA-6BD58341BF99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67" name="Chevron 66">
            <a:extLst>
              <a:ext uri="{FF2B5EF4-FFF2-40B4-BE49-F238E27FC236}">
                <a16:creationId xmlns:a16="http://schemas.microsoft.com/office/drawing/2014/main" id="{DE5E68CA-D130-654E-9128-0756FEC8702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8" name="Chevron 67">
            <a:extLst>
              <a:ext uri="{FF2B5EF4-FFF2-40B4-BE49-F238E27FC236}">
                <a16:creationId xmlns:a16="http://schemas.microsoft.com/office/drawing/2014/main" id="{21D44E00-A46B-9849-9ADF-13DDA7490C32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9" name="Chevron 68">
            <a:extLst>
              <a:ext uri="{FF2B5EF4-FFF2-40B4-BE49-F238E27FC236}">
                <a16:creationId xmlns:a16="http://schemas.microsoft.com/office/drawing/2014/main" id="{C268E26D-DC30-944A-92AB-B699A99DC29C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0" name="Chevron 69">
            <a:extLst>
              <a:ext uri="{FF2B5EF4-FFF2-40B4-BE49-F238E27FC236}">
                <a16:creationId xmlns:a16="http://schemas.microsoft.com/office/drawing/2014/main" id="{57ABC5B5-5C7A-E547-B640-24F1870FB11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1" name="Chevron 70">
            <a:extLst>
              <a:ext uri="{FF2B5EF4-FFF2-40B4-BE49-F238E27FC236}">
                <a16:creationId xmlns:a16="http://schemas.microsoft.com/office/drawing/2014/main" id="{08F31F7A-E694-B44B-8327-52D7E2E82B49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D0184A89-6A6C-1447-B49F-EA22738BD01F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F55D7968-3917-D149-8ECF-54AD505307A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A728E707-E0F6-6645-882A-14FE30C57F25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57E3BD25-7D5F-5547-B854-9CDF54D11EDE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CB9E3E59-5484-EA4B-BD47-5D094FA76180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922939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8BC6650E-F64D-9245-8181-38DDF9841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30" y="753533"/>
            <a:ext cx="12192000" cy="6104467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20</a:t>
            </a:fld>
            <a:endParaRPr lang="fr-FR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657246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 36">
            <a:extLst>
              <a:ext uri="{FF2B5EF4-FFF2-40B4-BE49-F238E27FC236}">
                <a16:creationId xmlns:a16="http://schemas.microsoft.com/office/drawing/2014/main" id="{02FF258E-11A0-3841-8540-8D4F0DCB0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7314"/>
            <a:ext cx="12192000" cy="572135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21</a:t>
            </a:fld>
            <a:endParaRPr lang="fr-FR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523158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22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599B151-8717-BA4F-A59D-5459DEA66477}"/>
              </a:ext>
            </a:extLst>
          </p:cNvPr>
          <p:cNvSpPr txBox="1"/>
          <p:nvPr/>
        </p:nvSpPr>
        <p:spPr>
          <a:xfrm>
            <a:off x="216568" y="1085470"/>
            <a:ext cx="35984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 </a:t>
            </a:r>
            <a:r>
              <a:rPr lang="fr-FR" dirty="0"/>
              <a:t>2 catégories de contre-mesures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Type </a:t>
            </a:r>
            <a:r>
              <a:rPr lang="en-AU" i="1" dirty="0"/>
              <a:t>Hiding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Type </a:t>
            </a:r>
            <a:r>
              <a:rPr lang="en-AU" i="1" dirty="0"/>
              <a:t>Masking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61FF89-24BA-DD46-98E0-A5ECF7C6DD91}"/>
              </a:ext>
            </a:extLst>
          </p:cNvPr>
          <p:cNvSpPr txBox="1"/>
          <p:nvPr/>
        </p:nvSpPr>
        <p:spPr>
          <a:xfrm>
            <a:off x="108283" y="2435289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fr-FR" b="1" i="1" u="sng" dirty="0" err="1">
                <a:sym typeface="Wingdings" pitchFamily="2" charset="2"/>
              </a:rPr>
              <a:t>Hiding</a:t>
            </a:r>
            <a:r>
              <a:rPr lang="fr-FR" dirty="0">
                <a:sym typeface="Wingdings" pitchFamily="2" charset="2"/>
              </a:rPr>
              <a:t> : </a:t>
            </a:r>
            <a:r>
              <a:rPr lang="fr-BE" dirty="0">
                <a:sym typeface="Wingdings" pitchFamily="2" charset="2"/>
              </a:rPr>
              <a:t>R</a:t>
            </a:r>
            <a:r>
              <a:rPr lang="fr-BE" dirty="0"/>
              <a:t>endre la consommation de puissance du </a:t>
            </a:r>
            <a:r>
              <a:rPr lang="en-AU" i="1" dirty="0"/>
              <a:t>device</a:t>
            </a:r>
            <a:r>
              <a:rPr lang="fr-BE" dirty="0"/>
              <a:t> cryptographique indépendante des opérations exécutées et des données manipulées. </a:t>
            </a:r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r>
              <a:rPr lang="fr-BE" b="1" i="1" u="sng" dirty="0" err="1"/>
              <a:t>Masking</a:t>
            </a:r>
            <a:r>
              <a:rPr lang="fr-BE" dirty="0"/>
              <a:t> :  Une valeur intermédiaire masquée </a:t>
            </a:r>
            <a:r>
              <a:rPr lang="fr-FR" dirty="0">
                <a:sym typeface="Wingdings" pitchFamily="2" charset="2"/>
              </a:rPr>
              <a:t>(V</a:t>
            </a:r>
            <a:r>
              <a:rPr lang="fr-FR" baseline="-25000" dirty="0">
                <a:sym typeface="Wingdings" pitchFamily="2" charset="2"/>
              </a:rPr>
              <a:t>m</a:t>
            </a:r>
            <a:r>
              <a:rPr lang="fr-FR" dirty="0">
                <a:sym typeface="Wingdings" pitchFamily="2" charset="2"/>
              </a:rPr>
              <a:t>) </a:t>
            </a:r>
            <a:r>
              <a:rPr lang="fr-BE" dirty="0"/>
              <a:t>est une valeur intermédiaire </a:t>
            </a:r>
            <a:r>
              <a:rPr lang="fr-FR" dirty="0">
                <a:sym typeface="Wingdings" pitchFamily="2" charset="2"/>
              </a:rPr>
              <a:t>(V)</a:t>
            </a:r>
            <a:r>
              <a:rPr lang="fr-BE" dirty="0"/>
              <a:t> cachée par une valeur aléatoire (m). </a:t>
            </a:r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144760E0-7032-334C-96F1-F22668DDB3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469348"/>
              </p:ext>
            </p:extLst>
          </p:nvPr>
        </p:nvGraphicFramePr>
        <p:xfrm>
          <a:off x="460182" y="3272589"/>
          <a:ext cx="563581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7909">
                  <a:extLst>
                    <a:ext uri="{9D8B030D-6E8A-4147-A177-3AD203B41FA5}">
                      <a16:colId xmlns:a16="http://schemas.microsoft.com/office/drawing/2014/main" val="1208638853"/>
                    </a:ext>
                  </a:extLst>
                </a:gridCol>
                <a:gridCol w="2817909">
                  <a:extLst>
                    <a:ext uri="{9D8B030D-6E8A-4147-A177-3AD203B41FA5}">
                      <a16:colId xmlns:a16="http://schemas.microsoft.com/office/drawing/2014/main" val="16581617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Consommation de puissance </a:t>
                      </a: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équivalente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Consommation de puissance </a:t>
                      </a: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aléatoire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5431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Intensité</a:t>
                      </a:r>
                      <a:r>
                        <a:rPr lang="fr-FR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du leakage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Instant</a:t>
                      </a:r>
                      <a:r>
                        <a:rPr lang="fr-FR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du leakage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8610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Intensité</a:t>
                      </a:r>
                      <a:r>
                        <a:rPr lang="fr-FR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du leakage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23107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46508411-BD63-E641-9D47-0396FAAC7115}"/>
              </a:ext>
            </a:extLst>
          </p:cNvPr>
          <p:cNvSpPr/>
          <p:nvPr/>
        </p:nvSpPr>
        <p:spPr>
          <a:xfrm>
            <a:off x="460182" y="574394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Masque booléen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Masque arithmétique :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1A87634-2B02-D94E-917B-B2FA296BD334}"/>
              </a:ext>
            </a:extLst>
          </p:cNvPr>
          <p:cNvSpPr/>
          <p:nvPr/>
        </p:nvSpPr>
        <p:spPr>
          <a:xfrm>
            <a:off x="3296793" y="6246840"/>
            <a:ext cx="117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V</a:t>
            </a:r>
            <a:r>
              <a:rPr lang="fr-FR" baseline="-25000" dirty="0"/>
              <a:t>m </a:t>
            </a:r>
            <a:r>
              <a:rPr lang="fr-FR" dirty="0"/>
              <a:t>= V + 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7BD0DD-1E1A-9042-B45F-159DD91C6774}"/>
              </a:ext>
            </a:extLst>
          </p:cNvPr>
          <p:cNvSpPr/>
          <p:nvPr/>
        </p:nvSpPr>
        <p:spPr>
          <a:xfrm>
            <a:off x="5165407" y="6246840"/>
            <a:ext cx="1158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V</a:t>
            </a:r>
            <a:r>
              <a:rPr lang="fr-FR" baseline="-25000" dirty="0"/>
              <a:t>m </a:t>
            </a:r>
            <a:r>
              <a:rPr lang="fr-FR" dirty="0"/>
              <a:t>= V x m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33EF81C-B123-E548-984B-41A1723F2A20}"/>
              </a:ext>
            </a:extLst>
          </p:cNvPr>
          <p:cNvSpPr txBox="1"/>
          <p:nvPr/>
        </p:nvSpPr>
        <p:spPr>
          <a:xfrm>
            <a:off x="4604183" y="624684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37B9F3B-17DB-ED4E-8C81-D409C222BCCE}"/>
              </a:ext>
            </a:extLst>
          </p:cNvPr>
          <p:cNvSpPr/>
          <p:nvPr/>
        </p:nvSpPr>
        <p:spPr>
          <a:xfrm>
            <a:off x="3296793" y="5705799"/>
            <a:ext cx="117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V</a:t>
            </a:r>
            <a:r>
              <a:rPr lang="fr-FR" baseline="-25000" dirty="0"/>
              <a:t>m </a:t>
            </a:r>
            <a:r>
              <a:rPr lang="fr-FR" dirty="0"/>
              <a:t>= V + m</a:t>
            </a: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974BA6C1-ABC2-4F49-BDC6-39E85C29076E}"/>
              </a:ext>
            </a:extLst>
          </p:cNvPr>
          <p:cNvSpPr/>
          <p:nvPr/>
        </p:nvSpPr>
        <p:spPr>
          <a:xfrm>
            <a:off x="4017670" y="5835261"/>
            <a:ext cx="117704" cy="126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Signalisation droite 28">
            <a:extLst>
              <a:ext uri="{FF2B5EF4-FFF2-40B4-BE49-F238E27FC236}">
                <a16:creationId xmlns:a16="http://schemas.microsoft.com/office/drawing/2014/main" id="{74785531-C62A-5D4E-8999-9F04100AEF8D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7A286B50-7BC0-2D46-B4BB-0B7DB9C13254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94B50BF6-7D9D-934E-B293-101438149582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A684BC2-F96A-2546-B573-73803D42717B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60133300-5693-5445-9377-99B54571C704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1980372-FAE4-AC44-B5E5-4219FA1824F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D6E8DE52-3382-3B4A-A5D2-BF87BF91D3AD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DC48F0BD-C81C-E44E-AED6-CE70E9027676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7" name="Chevron 36">
            <a:extLst>
              <a:ext uri="{FF2B5EF4-FFF2-40B4-BE49-F238E27FC236}">
                <a16:creationId xmlns:a16="http://schemas.microsoft.com/office/drawing/2014/main" id="{38A60438-BC97-2A4E-8BC5-2CD8F0C6AC0B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47C12BAE-3B99-2743-A8A1-13DD6449E943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Chevron 38">
            <a:extLst>
              <a:ext uri="{FF2B5EF4-FFF2-40B4-BE49-F238E27FC236}">
                <a16:creationId xmlns:a16="http://schemas.microsoft.com/office/drawing/2014/main" id="{39A3847B-E0EA-2147-9242-0E1B705B68A3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Chevron 39">
            <a:extLst>
              <a:ext uri="{FF2B5EF4-FFF2-40B4-BE49-F238E27FC236}">
                <a16:creationId xmlns:a16="http://schemas.microsoft.com/office/drawing/2014/main" id="{5EF267A8-65A5-1345-9483-61AB532DA092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06168C0B-C534-6B4E-9961-3A6CD1448BD7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C409AADF-DD4C-CA45-88D3-C2D4F414A8C7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158D6719-2000-6E45-A22A-F48695A31526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7950EB82-8758-C349-A3CA-73120B4B0B0D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324BDAB6-254F-F348-8950-F0D61F7F9667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D8C0B32C-FD1D-DF44-BB57-3300DCDD25F5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A19B747-3CC2-DB46-A7C9-E1CDF246EBAE}"/>
              </a:ext>
            </a:extLst>
          </p:cNvPr>
          <p:cNvSpPr/>
          <p:nvPr/>
        </p:nvSpPr>
        <p:spPr>
          <a:xfrm>
            <a:off x="5402341" y="5257726"/>
            <a:ext cx="1188018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fr-FR" b="1" dirty="0"/>
              <a:t>V</a:t>
            </a:r>
            <a:r>
              <a:rPr lang="fr-FR" b="1" baseline="-25000" dirty="0"/>
              <a:t>m </a:t>
            </a:r>
            <a:r>
              <a:rPr lang="fr-FR" b="1" dirty="0"/>
              <a:t>= V * m</a:t>
            </a:r>
          </a:p>
        </p:txBody>
      </p:sp>
    </p:spTree>
    <p:extLst>
      <p:ext uri="{BB962C8B-B14F-4D97-AF65-F5344CB8AC3E}">
        <p14:creationId xmlns:p14="http://schemas.microsoft.com/office/powerpoint/2010/main" val="1008733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23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77B0021-4CF3-A14B-8030-15FCADB5EBCC}"/>
              </a:ext>
            </a:extLst>
          </p:cNvPr>
          <p:cNvSpPr txBox="1"/>
          <p:nvPr/>
        </p:nvSpPr>
        <p:spPr>
          <a:xfrm>
            <a:off x="0" y="1065786"/>
            <a:ext cx="88917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 Contre-mesure </a:t>
            </a:r>
            <a:r>
              <a:rPr lang="fr-FR" b="1" i="1" u="sng" dirty="0" err="1">
                <a:sym typeface="Wingdings" pitchFamily="2" charset="2"/>
              </a:rPr>
              <a:t>Faking</a:t>
            </a:r>
            <a:r>
              <a:rPr lang="fr-FR" dirty="0">
                <a:sym typeface="Wingdings" pitchFamily="2" charset="2"/>
              </a:rPr>
              <a:t> :</a:t>
            </a:r>
          </a:p>
          <a:p>
            <a:pPr marL="742950" lvl="1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NEW : nouveau </a:t>
            </a:r>
            <a:r>
              <a:rPr lang="fr-FR" i="1" dirty="0">
                <a:sym typeface="Wingdings" pitchFamily="2" charset="2"/>
              </a:rPr>
              <a:t>type</a:t>
            </a:r>
            <a:r>
              <a:rPr lang="fr-FR" dirty="0">
                <a:sym typeface="Wingdings" pitchFamily="2" charset="2"/>
              </a:rPr>
              <a:t> de contre-mesure ! Dérivée de l’idée du </a:t>
            </a:r>
            <a:r>
              <a:rPr lang="fr-FR" i="1" dirty="0" err="1">
                <a:sym typeface="Wingdings" pitchFamily="2" charset="2"/>
              </a:rPr>
              <a:t>masking</a:t>
            </a:r>
            <a:r>
              <a:rPr lang="fr-FR" dirty="0">
                <a:sym typeface="Wingdings" pitchFamily="2" charset="2"/>
              </a:rPr>
              <a:t>.</a:t>
            </a:r>
          </a:p>
          <a:p>
            <a:pPr marL="742950" lvl="1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But : Faire croire à l’attaquant que son attaque fonctionne en proposant une </a:t>
            </a:r>
            <a:r>
              <a:rPr lang="en-AU" i="1" dirty="0">
                <a:sym typeface="Wingdings" pitchFamily="2" charset="2"/>
              </a:rPr>
              <a:t>fake</a:t>
            </a:r>
            <a:r>
              <a:rPr lang="fr-FR" dirty="0">
                <a:sym typeface="Wingdings" pitchFamily="2" charset="2"/>
              </a:rPr>
              <a:t> clé.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024F4B-44C6-DA40-88C4-843CC8295160}"/>
              </a:ext>
            </a:extLst>
          </p:cNvPr>
          <p:cNvSpPr/>
          <p:nvPr/>
        </p:nvSpPr>
        <p:spPr>
          <a:xfrm>
            <a:off x="4672101" y="1989116"/>
            <a:ext cx="1926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/>
              <a:t>K</a:t>
            </a:r>
            <a:r>
              <a:rPr lang="en-AU" baseline="-25000" dirty="0" err="1"/>
              <a:t>Fake</a:t>
            </a:r>
            <a:r>
              <a:rPr lang="en-AU" baseline="-25000" dirty="0"/>
              <a:t> </a:t>
            </a:r>
            <a:r>
              <a:rPr lang="en-AU" dirty="0"/>
              <a:t>= </a:t>
            </a:r>
            <a:r>
              <a:rPr lang="en-AU" dirty="0" err="1"/>
              <a:t>K</a:t>
            </a:r>
            <a:r>
              <a:rPr lang="en-AU" baseline="-25000" dirty="0" err="1"/>
              <a:t>Real</a:t>
            </a:r>
            <a:r>
              <a:rPr lang="en-AU" dirty="0"/>
              <a:t> + </a:t>
            </a:r>
            <a:r>
              <a:rPr lang="en-AU" dirty="0" err="1"/>
              <a:t>K</a:t>
            </a:r>
            <a:r>
              <a:rPr lang="en-AU" baseline="-25000" dirty="0" err="1"/>
              <a:t>Mask</a:t>
            </a:r>
            <a:endParaRPr lang="en-AU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413D6347-0DD9-6C44-8E1A-0BFBC32F1CC6}"/>
              </a:ext>
            </a:extLst>
          </p:cNvPr>
          <p:cNvSpPr/>
          <p:nvPr/>
        </p:nvSpPr>
        <p:spPr>
          <a:xfrm>
            <a:off x="5792653" y="2116946"/>
            <a:ext cx="117704" cy="126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Signalisation droite 21">
            <a:extLst>
              <a:ext uri="{FF2B5EF4-FFF2-40B4-BE49-F238E27FC236}">
                <a16:creationId xmlns:a16="http://schemas.microsoft.com/office/drawing/2014/main" id="{ADE7F671-8B02-6E48-B7DE-F237CD6D2309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Chevron 22">
            <a:extLst>
              <a:ext uri="{FF2B5EF4-FFF2-40B4-BE49-F238E27FC236}">
                <a16:creationId xmlns:a16="http://schemas.microsoft.com/office/drawing/2014/main" id="{CCB2776C-5D0A-B041-B0FD-C72015717333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4208964-402C-6049-9FF7-664790091D82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F783DD5-C3BF-CF4B-9BE6-3B72721CD2C2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CE7B758-B113-584D-8028-867FAEAD7B0C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310BEB1-038B-B44C-8236-A81E62E7AB87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678951CE-C5F4-3A49-B710-81CA522B1811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7110EA9-2309-BB42-9BB4-B26B76029B54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FF1A5BEE-DDBE-6D4D-89DB-DBC621AAEE23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8E7DBF21-3F09-5A40-BC15-06C289EC440D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458402B4-9200-EE46-B0C7-B9A5F7C74FE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C9D28CD4-9FD0-964D-AF24-53B5F5A7E94E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2B5FE884-925B-BB41-B89C-E6430021D7BC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074709E-D705-DF4D-B715-F7337DCA8D05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E81ABB92-896C-DA47-A7CF-BC3508CACA7E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76894FB5-8424-6844-84E7-AFB2EE1DE518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458197F-B916-4941-862B-1D788E36D530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F53EAB03-DFA3-A348-A818-E552AA7579D0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1BE39EE-E279-9F49-BEE4-C9E9B544A94D}"/>
              </a:ext>
            </a:extLst>
          </p:cNvPr>
          <p:cNvSpPr/>
          <p:nvPr/>
        </p:nvSpPr>
        <p:spPr>
          <a:xfrm>
            <a:off x="1855397" y="2662169"/>
            <a:ext cx="1133061" cy="611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378AD15-FD0F-1D4F-851C-7F85A67DCD61}"/>
              </a:ext>
            </a:extLst>
          </p:cNvPr>
          <p:cNvSpPr/>
          <p:nvPr/>
        </p:nvSpPr>
        <p:spPr>
          <a:xfrm>
            <a:off x="1855396" y="3665012"/>
            <a:ext cx="1133061" cy="611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ZoneTexte 96">
            <a:extLst>
              <a:ext uri="{FF2B5EF4-FFF2-40B4-BE49-F238E27FC236}">
                <a16:creationId xmlns:a16="http://schemas.microsoft.com/office/drawing/2014/main" id="{AE710ADE-B186-B64E-B9F1-9F6ACAA9A7AC}"/>
              </a:ext>
            </a:extLst>
          </p:cNvPr>
          <p:cNvSpPr txBox="1"/>
          <p:nvPr/>
        </p:nvSpPr>
        <p:spPr>
          <a:xfrm>
            <a:off x="1867928" y="278318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Plaintexts</a:t>
            </a:r>
          </a:p>
        </p:txBody>
      </p:sp>
      <p:sp>
        <p:nvSpPr>
          <p:cNvPr id="98" name="ZoneTexte 97">
            <a:extLst>
              <a:ext uri="{FF2B5EF4-FFF2-40B4-BE49-F238E27FC236}">
                <a16:creationId xmlns:a16="http://schemas.microsoft.com/office/drawing/2014/main" id="{99391E68-C310-FC4B-BD8B-B57E0370FAE0}"/>
              </a:ext>
            </a:extLst>
          </p:cNvPr>
          <p:cNvSpPr txBox="1"/>
          <p:nvPr/>
        </p:nvSpPr>
        <p:spPr>
          <a:xfrm>
            <a:off x="1825808" y="3805907"/>
            <a:ext cx="121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Clé secrète</a:t>
            </a:r>
          </a:p>
        </p:txBody>
      </p:sp>
      <p:sp>
        <p:nvSpPr>
          <p:cNvPr id="99" name="Virage 98">
            <a:extLst>
              <a:ext uri="{FF2B5EF4-FFF2-40B4-BE49-F238E27FC236}">
                <a16:creationId xmlns:a16="http://schemas.microsoft.com/office/drawing/2014/main" id="{ED496587-ABE9-074E-A2B6-BA3DF6D7B24D}"/>
              </a:ext>
            </a:extLst>
          </p:cNvPr>
          <p:cNvSpPr/>
          <p:nvPr/>
        </p:nvSpPr>
        <p:spPr>
          <a:xfrm rot="5400000">
            <a:off x="3500753" y="2453992"/>
            <a:ext cx="364651" cy="10359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0" name="Virage 99">
            <a:extLst>
              <a:ext uri="{FF2B5EF4-FFF2-40B4-BE49-F238E27FC236}">
                <a16:creationId xmlns:a16="http://schemas.microsoft.com/office/drawing/2014/main" id="{9A9E9BCD-0D29-4E49-B6A2-9833DDA22855}"/>
              </a:ext>
            </a:extLst>
          </p:cNvPr>
          <p:cNvSpPr/>
          <p:nvPr/>
        </p:nvSpPr>
        <p:spPr>
          <a:xfrm rot="5400000" flipH="1">
            <a:off x="3487745" y="3501419"/>
            <a:ext cx="390668" cy="10359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1" name="Flèche vers la droite 100">
            <a:extLst>
              <a:ext uri="{FF2B5EF4-FFF2-40B4-BE49-F238E27FC236}">
                <a16:creationId xmlns:a16="http://schemas.microsoft.com/office/drawing/2014/main" id="{46086B3F-E783-7248-9370-9883C8B258CD}"/>
              </a:ext>
            </a:extLst>
          </p:cNvPr>
          <p:cNvSpPr/>
          <p:nvPr/>
        </p:nvSpPr>
        <p:spPr>
          <a:xfrm>
            <a:off x="4672101" y="3409608"/>
            <a:ext cx="1019800" cy="180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C981AF2E-0465-6B4E-A549-17CE68C2BEF1}"/>
              </a:ext>
            </a:extLst>
          </p:cNvPr>
          <p:cNvSpPr/>
          <p:nvPr/>
        </p:nvSpPr>
        <p:spPr>
          <a:xfrm>
            <a:off x="5890684" y="3152517"/>
            <a:ext cx="1769165" cy="589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ZoneTexte 102">
            <a:extLst>
              <a:ext uri="{FF2B5EF4-FFF2-40B4-BE49-F238E27FC236}">
                <a16:creationId xmlns:a16="http://schemas.microsoft.com/office/drawing/2014/main" id="{43C33D4D-FE06-944E-8473-541C5D2CFE20}"/>
              </a:ext>
            </a:extLst>
          </p:cNvPr>
          <p:cNvSpPr txBox="1"/>
          <p:nvPr/>
        </p:nvSpPr>
        <p:spPr>
          <a:xfrm>
            <a:off x="6291538" y="3273534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</a:p>
        </p:txBody>
      </p:sp>
      <p:sp>
        <p:nvSpPr>
          <p:cNvPr id="104" name="Flèche vers la droite 103">
            <a:extLst>
              <a:ext uri="{FF2B5EF4-FFF2-40B4-BE49-F238E27FC236}">
                <a16:creationId xmlns:a16="http://schemas.microsoft.com/office/drawing/2014/main" id="{4C7040E8-8B60-764D-8515-0BDAD1C77C01}"/>
              </a:ext>
            </a:extLst>
          </p:cNvPr>
          <p:cNvSpPr/>
          <p:nvPr/>
        </p:nvSpPr>
        <p:spPr>
          <a:xfrm>
            <a:off x="7857376" y="3409608"/>
            <a:ext cx="1019800" cy="180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DA557299-BF2D-D24D-BB47-540AB870A346}"/>
              </a:ext>
            </a:extLst>
          </p:cNvPr>
          <p:cNvSpPr txBox="1"/>
          <p:nvPr/>
        </p:nvSpPr>
        <p:spPr>
          <a:xfrm>
            <a:off x="205999" y="3786028"/>
            <a:ext cx="1556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u="sng" dirty="0">
                <a:solidFill>
                  <a:schemeClr val="accent2"/>
                </a:solidFill>
              </a:rPr>
              <a:t>Vraie</a:t>
            </a:r>
            <a:r>
              <a:rPr lang="fr-FR" i="1" dirty="0">
                <a:solidFill>
                  <a:schemeClr val="accent2"/>
                </a:solidFill>
              </a:rPr>
              <a:t> </a:t>
            </a:r>
            <a:r>
              <a:rPr lang="fr-FR" b="1" i="1" dirty="0">
                <a:solidFill>
                  <a:schemeClr val="accent2"/>
                </a:solidFill>
              </a:rPr>
              <a:t>clé</a:t>
            </a:r>
            <a:r>
              <a:rPr lang="fr-FR" i="1" dirty="0">
                <a:solidFill>
                  <a:schemeClr val="accent2"/>
                </a:solidFill>
              </a:rPr>
              <a:t> : </a:t>
            </a:r>
            <a:r>
              <a:rPr lang="fr-FR" i="1" dirty="0" err="1">
                <a:solidFill>
                  <a:schemeClr val="accent2"/>
                </a:solidFill>
              </a:rPr>
              <a:t>K</a:t>
            </a:r>
            <a:r>
              <a:rPr lang="fr-FR" i="1" baseline="-25000" dirty="0" err="1">
                <a:solidFill>
                  <a:schemeClr val="accent2"/>
                </a:solidFill>
              </a:rPr>
              <a:t>Real</a:t>
            </a:r>
            <a:endParaRPr lang="fr-FR" i="1" dirty="0">
              <a:solidFill>
                <a:schemeClr val="accent2"/>
              </a:solidFill>
            </a:endParaRPr>
          </a:p>
        </p:txBody>
      </p:sp>
      <p:sp>
        <p:nvSpPr>
          <p:cNvPr id="107" name="ZoneTexte 106">
            <a:extLst>
              <a:ext uri="{FF2B5EF4-FFF2-40B4-BE49-F238E27FC236}">
                <a16:creationId xmlns:a16="http://schemas.microsoft.com/office/drawing/2014/main" id="{07406243-EB4C-EF4A-8FEF-ACEF14B76251}"/>
              </a:ext>
            </a:extLst>
          </p:cNvPr>
          <p:cNvSpPr txBox="1"/>
          <p:nvPr/>
        </p:nvSpPr>
        <p:spPr>
          <a:xfrm>
            <a:off x="4953229" y="296351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ZoneTexte 107">
            <a:extLst>
              <a:ext uri="{FF2B5EF4-FFF2-40B4-BE49-F238E27FC236}">
                <a16:creationId xmlns:a16="http://schemas.microsoft.com/office/drawing/2014/main" id="{233ECE0D-9D57-724C-8DA9-99A6F2BB2137}"/>
              </a:ext>
            </a:extLst>
          </p:cNvPr>
          <p:cNvSpPr txBox="1"/>
          <p:nvPr/>
        </p:nvSpPr>
        <p:spPr>
          <a:xfrm>
            <a:off x="8179564" y="2959385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Ellipse 108">
            <a:extLst>
              <a:ext uri="{FF2B5EF4-FFF2-40B4-BE49-F238E27FC236}">
                <a16:creationId xmlns:a16="http://schemas.microsoft.com/office/drawing/2014/main" id="{777B41FC-B181-F54C-AB53-0CD5F950F60E}"/>
              </a:ext>
            </a:extLst>
          </p:cNvPr>
          <p:cNvSpPr/>
          <p:nvPr/>
        </p:nvSpPr>
        <p:spPr>
          <a:xfrm>
            <a:off x="3797725" y="3247165"/>
            <a:ext cx="568519" cy="48397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0" name="Connecteur droit 109">
            <a:extLst>
              <a:ext uri="{FF2B5EF4-FFF2-40B4-BE49-F238E27FC236}">
                <a16:creationId xmlns:a16="http://schemas.microsoft.com/office/drawing/2014/main" id="{99717C5A-C990-1F43-862A-169912977A62}"/>
              </a:ext>
            </a:extLst>
          </p:cNvPr>
          <p:cNvCxnSpPr/>
          <p:nvPr/>
        </p:nvCxnSpPr>
        <p:spPr>
          <a:xfrm>
            <a:off x="4081983" y="3389294"/>
            <a:ext cx="0" cy="2199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eur droit 110">
            <a:extLst>
              <a:ext uri="{FF2B5EF4-FFF2-40B4-BE49-F238E27FC236}">
                <a16:creationId xmlns:a16="http://schemas.microsoft.com/office/drawing/2014/main" id="{5B763BCE-ACAF-A740-94BD-5C5B40461221}"/>
              </a:ext>
            </a:extLst>
          </p:cNvPr>
          <p:cNvCxnSpPr/>
          <p:nvPr/>
        </p:nvCxnSpPr>
        <p:spPr>
          <a:xfrm>
            <a:off x="3978202" y="3501763"/>
            <a:ext cx="1987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75188F6C-67D8-0D40-8915-8C60F40E96D5}"/>
              </a:ext>
            </a:extLst>
          </p:cNvPr>
          <p:cNvSpPr/>
          <p:nvPr/>
        </p:nvSpPr>
        <p:spPr>
          <a:xfrm>
            <a:off x="1855397" y="4659588"/>
            <a:ext cx="1133061" cy="611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B741EC51-0A5C-2F40-B811-78FF44D2A313}"/>
              </a:ext>
            </a:extLst>
          </p:cNvPr>
          <p:cNvSpPr/>
          <p:nvPr/>
        </p:nvSpPr>
        <p:spPr>
          <a:xfrm>
            <a:off x="1855396" y="5662431"/>
            <a:ext cx="1133061" cy="611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4" name="ZoneTexte 113">
            <a:extLst>
              <a:ext uri="{FF2B5EF4-FFF2-40B4-BE49-F238E27FC236}">
                <a16:creationId xmlns:a16="http://schemas.microsoft.com/office/drawing/2014/main" id="{48049880-F4A5-644A-AB7D-D7AC4E0453CB}"/>
              </a:ext>
            </a:extLst>
          </p:cNvPr>
          <p:cNvSpPr txBox="1"/>
          <p:nvPr/>
        </p:nvSpPr>
        <p:spPr>
          <a:xfrm>
            <a:off x="1867928" y="47806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Plaintexts</a:t>
            </a:r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5A690B04-498E-084D-A33D-C82773AA46A2}"/>
              </a:ext>
            </a:extLst>
          </p:cNvPr>
          <p:cNvSpPr txBox="1"/>
          <p:nvPr/>
        </p:nvSpPr>
        <p:spPr>
          <a:xfrm>
            <a:off x="1825808" y="5803326"/>
            <a:ext cx="121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Clé secrète</a:t>
            </a:r>
          </a:p>
        </p:txBody>
      </p:sp>
      <p:sp>
        <p:nvSpPr>
          <p:cNvPr id="116" name="Virage 115">
            <a:extLst>
              <a:ext uri="{FF2B5EF4-FFF2-40B4-BE49-F238E27FC236}">
                <a16:creationId xmlns:a16="http://schemas.microsoft.com/office/drawing/2014/main" id="{393B8BE0-65FC-F542-A6B9-C6468C85BEF8}"/>
              </a:ext>
            </a:extLst>
          </p:cNvPr>
          <p:cNvSpPr/>
          <p:nvPr/>
        </p:nvSpPr>
        <p:spPr>
          <a:xfrm rot="5400000">
            <a:off x="3500753" y="4451411"/>
            <a:ext cx="364651" cy="10359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7" name="Virage 116">
            <a:extLst>
              <a:ext uri="{FF2B5EF4-FFF2-40B4-BE49-F238E27FC236}">
                <a16:creationId xmlns:a16="http://schemas.microsoft.com/office/drawing/2014/main" id="{8DFC01CE-6E63-FC46-AB5F-6A7B9D676DCA}"/>
              </a:ext>
            </a:extLst>
          </p:cNvPr>
          <p:cNvSpPr/>
          <p:nvPr/>
        </p:nvSpPr>
        <p:spPr>
          <a:xfrm rot="5400000" flipH="1">
            <a:off x="3487745" y="5498838"/>
            <a:ext cx="390668" cy="10359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8" name="Flèche vers la droite 117">
            <a:extLst>
              <a:ext uri="{FF2B5EF4-FFF2-40B4-BE49-F238E27FC236}">
                <a16:creationId xmlns:a16="http://schemas.microsoft.com/office/drawing/2014/main" id="{37711502-E2E5-F84B-B22C-7A886D92F8F9}"/>
              </a:ext>
            </a:extLst>
          </p:cNvPr>
          <p:cNvSpPr/>
          <p:nvPr/>
        </p:nvSpPr>
        <p:spPr>
          <a:xfrm>
            <a:off x="4672101" y="5407027"/>
            <a:ext cx="1019800" cy="180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5570C7A-182B-1048-A32A-2EC362A7988F}"/>
              </a:ext>
            </a:extLst>
          </p:cNvPr>
          <p:cNvSpPr/>
          <p:nvPr/>
        </p:nvSpPr>
        <p:spPr>
          <a:xfrm>
            <a:off x="5890684" y="5149936"/>
            <a:ext cx="1769165" cy="589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0" name="ZoneTexte 119">
            <a:extLst>
              <a:ext uri="{FF2B5EF4-FFF2-40B4-BE49-F238E27FC236}">
                <a16:creationId xmlns:a16="http://schemas.microsoft.com/office/drawing/2014/main" id="{60630A6A-05CD-E142-9789-5CA0CCE72457}"/>
              </a:ext>
            </a:extLst>
          </p:cNvPr>
          <p:cNvSpPr txBox="1"/>
          <p:nvPr/>
        </p:nvSpPr>
        <p:spPr>
          <a:xfrm>
            <a:off x="6291538" y="5270953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</a:p>
        </p:txBody>
      </p:sp>
      <p:sp>
        <p:nvSpPr>
          <p:cNvPr id="121" name="Flèche vers la droite 120">
            <a:extLst>
              <a:ext uri="{FF2B5EF4-FFF2-40B4-BE49-F238E27FC236}">
                <a16:creationId xmlns:a16="http://schemas.microsoft.com/office/drawing/2014/main" id="{A428C04C-61FB-A142-B456-CB74607B869C}"/>
              </a:ext>
            </a:extLst>
          </p:cNvPr>
          <p:cNvSpPr/>
          <p:nvPr/>
        </p:nvSpPr>
        <p:spPr>
          <a:xfrm>
            <a:off x="7857376" y="5407027"/>
            <a:ext cx="1019800" cy="180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2" name="ZoneTexte 121">
            <a:extLst>
              <a:ext uri="{FF2B5EF4-FFF2-40B4-BE49-F238E27FC236}">
                <a16:creationId xmlns:a16="http://schemas.microsoft.com/office/drawing/2014/main" id="{93E2E17C-880A-C74E-B75A-F5662CB9115D}"/>
              </a:ext>
            </a:extLst>
          </p:cNvPr>
          <p:cNvSpPr txBox="1"/>
          <p:nvPr/>
        </p:nvSpPr>
        <p:spPr>
          <a:xfrm>
            <a:off x="54262" y="5783447"/>
            <a:ext cx="173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u="sng" dirty="0">
                <a:solidFill>
                  <a:schemeClr val="accent2"/>
                </a:solidFill>
              </a:rPr>
              <a:t>Fausse</a:t>
            </a:r>
            <a:r>
              <a:rPr lang="fr-FR" i="1" dirty="0">
                <a:solidFill>
                  <a:schemeClr val="accent2"/>
                </a:solidFill>
              </a:rPr>
              <a:t> </a:t>
            </a:r>
            <a:r>
              <a:rPr lang="fr-FR" b="1" i="1" dirty="0">
                <a:solidFill>
                  <a:schemeClr val="accent2"/>
                </a:solidFill>
              </a:rPr>
              <a:t>clé</a:t>
            </a:r>
            <a:r>
              <a:rPr lang="fr-FR" i="1" dirty="0">
                <a:solidFill>
                  <a:schemeClr val="accent2"/>
                </a:solidFill>
              </a:rPr>
              <a:t> : </a:t>
            </a:r>
            <a:r>
              <a:rPr lang="fr-FR" i="1" dirty="0" err="1">
                <a:solidFill>
                  <a:schemeClr val="accent2"/>
                </a:solidFill>
              </a:rPr>
              <a:t>K</a:t>
            </a:r>
            <a:r>
              <a:rPr lang="fr-FR" i="1" baseline="-25000" dirty="0" err="1">
                <a:solidFill>
                  <a:schemeClr val="accent2"/>
                </a:solidFill>
              </a:rPr>
              <a:t>Fake</a:t>
            </a:r>
            <a:endParaRPr lang="fr-FR" i="1" dirty="0">
              <a:solidFill>
                <a:schemeClr val="accent2"/>
              </a:solidFill>
            </a:endParaRPr>
          </a:p>
        </p:txBody>
      </p:sp>
      <p:sp>
        <p:nvSpPr>
          <p:cNvPr id="124" name="ZoneTexte 123">
            <a:extLst>
              <a:ext uri="{FF2B5EF4-FFF2-40B4-BE49-F238E27FC236}">
                <a16:creationId xmlns:a16="http://schemas.microsoft.com/office/drawing/2014/main" id="{E980F8FB-4F55-4D49-8C62-5F266FB06C7F}"/>
              </a:ext>
            </a:extLst>
          </p:cNvPr>
          <p:cNvSpPr txBox="1"/>
          <p:nvPr/>
        </p:nvSpPr>
        <p:spPr>
          <a:xfrm>
            <a:off x="4953229" y="4960929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ZoneTexte 124">
            <a:extLst>
              <a:ext uri="{FF2B5EF4-FFF2-40B4-BE49-F238E27FC236}">
                <a16:creationId xmlns:a16="http://schemas.microsoft.com/office/drawing/2014/main" id="{E200D7D7-D211-2945-AFBB-3DC9A517A689}"/>
              </a:ext>
            </a:extLst>
          </p:cNvPr>
          <p:cNvSpPr txBox="1"/>
          <p:nvPr/>
        </p:nvSpPr>
        <p:spPr>
          <a:xfrm>
            <a:off x="8179564" y="4956804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Ellipse 125">
            <a:extLst>
              <a:ext uri="{FF2B5EF4-FFF2-40B4-BE49-F238E27FC236}">
                <a16:creationId xmlns:a16="http://schemas.microsoft.com/office/drawing/2014/main" id="{D0B338AD-B352-EA42-8831-1EDB213506DF}"/>
              </a:ext>
            </a:extLst>
          </p:cNvPr>
          <p:cNvSpPr/>
          <p:nvPr/>
        </p:nvSpPr>
        <p:spPr>
          <a:xfrm>
            <a:off x="3797725" y="5244584"/>
            <a:ext cx="568519" cy="48397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7" name="Connecteur droit 126">
            <a:extLst>
              <a:ext uri="{FF2B5EF4-FFF2-40B4-BE49-F238E27FC236}">
                <a16:creationId xmlns:a16="http://schemas.microsoft.com/office/drawing/2014/main" id="{758971E4-59FC-A54E-9F2E-976E15B64476}"/>
              </a:ext>
            </a:extLst>
          </p:cNvPr>
          <p:cNvCxnSpPr/>
          <p:nvPr/>
        </p:nvCxnSpPr>
        <p:spPr>
          <a:xfrm>
            <a:off x="4081983" y="5386713"/>
            <a:ext cx="0" cy="2199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cteur droit 127">
            <a:extLst>
              <a:ext uri="{FF2B5EF4-FFF2-40B4-BE49-F238E27FC236}">
                <a16:creationId xmlns:a16="http://schemas.microsoft.com/office/drawing/2014/main" id="{B212E149-7D32-554D-8029-EA7CA9AA46FD}"/>
              </a:ext>
            </a:extLst>
          </p:cNvPr>
          <p:cNvCxnSpPr/>
          <p:nvPr/>
        </p:nvCxnSpPr>
        <p:spPr>
          <a:xfrm>
            <a:off x="3978202" y="5499182"/>
            <a:ext cx="1987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ccolade fermante 2">
            <a:extLst>
              <a:ext uri="{FF2B5EF4-FFF2-40B4-BE49-F238E27FC236}">
                <a16:creationId xmlns:a16="http://schemas.microsoft.com/office/drawing/2014/main" id="{AA43DCC5-5FA2-4544-9F7A-9778B99BE88F}"/>
              </a:ext>
            </a:extLst>
          </p:cNvPr>
          <p:cNvSpPr/>
          <p:nvPr/>
        </p:nvSpPr>
        <p:spPr>
          <a:xfrm>
            <a:off x="9167339" y="2616978"/>
            <a:ext cx="387927" cy="166092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9686529-A272-9148-BA37-78A6DBF37002}"/>
              </a:ext>
            </a:extLst>
          </p:cNvPr>
          <p:cNvSpPr txBox="1"/>
          <p:nvPr/>
        </p:nvSpPr>
        <p:spPr>
          <a:xfrm>
            <a:off x="9696535" y="3105834"/>
            <a:ext cx="2174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Exécution normale de l’algorithme AES.</a:t>
            </a:r>
          </a:p>
        </p:txBody>
      </p:sp>
      <p:sp>
        <p:nvSpPr>
          <p:cNvPr id="129" name="Accolade fermante 128">
            <a:extLst>
              <a:ext uri="{FF2B5EF4-FFF2-40B4-BE49-F238E27FC236}">
                <a16:creationId xmlns:a16="http://schemas.microsoft.com/office/drawing/2014/main" id="{AF77C25E-F051-6F44-BB76-2D5F880D79A0}"/>
              </a:ext>
            </a:extLst>
          </p:cNvPr>
          <p:cNvSpPr/>
          <p:nvPr/>
        </p:nvSpPr>
        <p:spPr>
          <a:xfrm>
            <a:off x="9167339" y="4653631"/>
            <a:ext cx="387927" cy="166092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0" name="ZoneTexte 129">
            <a:extLst>
              <a:ext uri="{FF2B5EF4-FFF2-40B4-BE49-F238E27FC236}">
                <a16:creationId xmlns:a16="http://schemas.microsoft.com/office/drawing/2014/main" id="{4D65BE98-D266-2744-A167-3A045F7D1C34}"/>
              </a:ext>
            </a:extLst>
          </p:cNvPr>
          <p:cNvSpPr txBox="1"/>
          <p:nvPr/>
        </p:nvSpPr>
        <p:spPr>
          <a:xfrm>
            <a:off x="9696535" y="5075218"/>
            <a:ext cx="21742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Exécution avec contre-mesure </a:t>
            </a:r>
            <a:r>
              <a:rPr lang="fr-FR" dirty="0" err="1"/>
              <a:t>faking</a:t>
            </a:r>
            <a:r>
              <a:rPr lang="fr-FR" dirty="0"/>
              <a:t> de l’algorithme AES.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71AD847E-B97F-D64A-8FEA-91E313845FE2}"/>
              </a:ext>
            </a:extLst>
          </p:cNvPr>
          <p:cNvCxnSpPr/>
          <p:nvPr/>
        </p:nvCxnSpPr>
        <p:spPr>
          <a:xfrm>
            <a:off x="205999" y="4465405"/>
            <a:ext cx="112932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5444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4318C1F-865C-534F-9E7B-B6479108F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4552"/>
            <a:ext cx="12192000" cy="572770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24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C2E6859-272E-0A4C-9760-F7A14E1C1082}"/>
              </a:ext>
            </a:extLst>
          </p:cNvPr>
          <p:cNvSpPr txBox="1"/>
          <p:nvPr/>
        </p:nvSpPr>
        <p:spPr>
          <a:xfrm>
            <a:off x="7215184" y="1366048"/>
            <a:ext cx="994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i="1" dirty="0">
                <a:solidFill>
                  <a:srgbClr val="FF0000"/>
                </a:solidFill>
              </a:rPr>
              <a:t>Fake Key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7B5142A-878F-FA47-861E-49A7869A786F}"/>
              </a:ext>
            </a:extLst>
          </p:cNvPr>
          <p:cNvSpPr txBox="1"/>
          <p:nvPr/>
        </p:nvSpPr>
        <p:spPr>
          <a:xfrm>
            <a:off x="6738642" y="2606589"/>
            <a:ext cx="973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i="1" dirty="0">
                <a:solidFill>
                  <a:srgbClr val="00B050"/>
                </a:solidFill>
              </a:rPr>
              <a:t>True Key</a:t>
            </a:r>
          </a:p>
        </p:txBody>
      </p:sp>
      <p:sp>
        <p:nvSpPr>
          <p:cNvPr id="9" name="Flèche vers le bas 8">
            <a:extLst>
              <a:ext uri="{FF2B5EF4-FFF2-40B4-BE49-F238E27FC236}">
                <a16:creationId xmlns:a16="http://schemas.microsoft.com/office/drawing/2014/main" id="{61DCAB28-A2E6-7045-875F-F3E4C4A105CE}"/>
              </a:ext>
            </a:extLst>
          </p:cNvPr>
          <p:cNvSpPr/>
          <p:nvPr/>
        </p:nvSpPr>
        <p:spPr>
          <a:xfrm rot="1180106">
            <a:off x="6976519" y="2946497"/>
            <a:ext cx="154910" cy="576547"/>
          </a:xfrm>
          <a:prstGeom prst="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lèche vers le bas 9">
            <a:extLst>
              <a:ext uri="{FF2B5EF4-FFF2-40B4-BE49-F238E27FC236}">
                <a16:creationId xmlns:a16="http://schemas.microsoft.com/office/drawing/2014/main" id="{6A4B2482-D120-4D4C-B6B3-FE4EFDB97DD6}"/>
              </a:ext>
            </a:extLst>
          </p:cNvPr>
          <p:cNvSpPr/>
          <p:nvPr/>
        </p:nvSpPr>
        <p:spPr>
          <a:xfrm rot="1180106">
            <a:off x="7501464" y="1748532"/>
            <a:ext cx="147630" cy="40082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Signalisation droite 23">
            <a:extLst>
              <a:ext uri="{FF2B5EF4-FFF2-40B4-BE49-F238E27FC236}">
                <a16:creationId xmlns:a16="http://schemas.microsoft.com/office/drawing/2014/main" id="{5CAEA955-6028-154A-822D-3499A09F0689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Chevron 24">
            <a:extLst>
              <a:ext uri="{FF2B5EF4-FFF2-40B4-BE49-F238E27FC236}">
                <a16:creationId xmlns:a16="http://schemas.microsoft.com/office/drawing/2014/main" id="{D152B684-802E-2F4B-9748-0C8252EFE50B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06DA678-72DF-AE4A-BE21-FBD74CA4189A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524240E-4840-C444-921D-B22CED516868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B66FF34D-26E0-EA41-802B-C5A35115372F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F8440D31-5506-9945-9FCB-300CE69119B9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3903FDA5-D12C-0546-8326-907FA48FC9F3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10019F1B-86EC-0B4B-9C38-E26C45C3B1BB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D9B8FC7B-6B88-0C4C-AEC2-4601F7A4143A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F4A0BA87-CDB0-A846-9953-88C53054806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6CCD3C0D-01B2-5D42-8A84-52C3201F3516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88B9C28E-6FE3-C646-A31B-0387240C3673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Chevron 35">
            <a:extLst>
              <a:ext uri="{FF2B5EF4-FFF2-40B4-BE49-F238E27FC236}">
                <a16:creationId xmlns:a16="http://schemas.microsoft.com/office/drawing/2014/main" id="{5141BDDA-1A93-8545-AED5-7154196C5D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7C9B5F56-AB9C-2345-A24E-989EF677A08C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0AF79082-7BDD-C742-A467-BE342974D038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75C43925-5DD6-B143-B395-3820FC6FE921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36281403-1B32-184F-9043-6A84FDD7E222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7A84EE3B-EA95-9541-A9D3-0E48A5669FA8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3528023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1899" y="1250511"/>
            <a:ext cx="871296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BE" sz="2400" dirty="0"/>
              <a:t>Découverte d’une entreprise</a:t>
            </a:r>
          </a:p>
          <a:p>
            <a:pPr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BE" sz="2400" dirty="0"/>
              <a:t>Nouvelles connaissances</a:t>
            </a:r>
          </a:p>
          <a:p>
            <a:pPr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BE" sz="2400" dirty="0"/>
              <a:t>Objectifs remplis</a:t>
            </a:r>
          </a:p>
          <a:p>
            <a:pPr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BE" sz="2400" dirty="0"/>
              <a:t>Suite : TFE</a:t>
            </a:r>
          </a:p>
        </p:txBody>
      </p:sp>
      <p:pic>
        <p:nvPicPr>
          <p:cNvPr id="6" name="Picture 2" descr="http://assets.kingletas.com/wp-content/uploads/2013/04/Question-Peopl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867" y="4570287"/>
            <a:ext cx="1700428" cy="158193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8904312" y="3562174"/>
            <a:ext cx="2181539" cy="1008112"/>
          </a:xfrm>
        </p:spPr>
        <p:txBody>
          <a:bodyPr>
            <a:normAutofit/>
          </a:bodyPr>
          <a:lstStyle/>
          <a:p>
            <a:r>
              <a:rPr lang="nl-BE" sz="3600" dirty="0"/>
              <a:t>Merci !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527DC9C-7D71-1542-AD0D-96535EC92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25</a:t>
            </a:fld>
            <a:endParaRPr lang="fr-FR"/>
          </a:p>
        </p:txBody>
      </p:sp>
      <p:sp>
        <p:nvSpPr>
          <p:cNvPr id="21" name="Signalisation droite 20">
            <a:extLst>
              <a:ext uri="{FF2B5EF4-FFF2-40B4-BE49-F238E27FC236}">
                <a16:creationId xmlns:a16="http://schemas.microsoft.com/office/drawing/2014/main" id="{4D5A245B-719A-4B47-928B-A2AB498E161D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Chevron 21">
            <a:extLst>
              <a:ext uri="{FF2B5EF4-FFF2-40B4-BE49-F238E27FC236}">
                <a16:creationId xmlns:a16="http://schemas.microsoft.com/office/drawing/2014/main" id="{2A1754DE-055B-5A49-A9A1-78BA853B646E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13E4850-6AA8-9E4F-95D9-3F00D84251E6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8124B3-3AE0-444E-BA22-341C65E503F8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9869FF9D-8480-0444-B77C-774E6CF5776F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3D2B3FB-00D7-D24B-B70B-0840FB2621E3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FA2C82F-29B3-824C-9B3B-2A6175641CE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75FA15B4-3186-A840-990B-895D21D5F80C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4647CF4D-00A7-7B4C-99DD-C7EBA99C099B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4780F307-7ECF-934F-B595-01C23B2F4A97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F9C3E00F-E647-E04A-BFAD-E740D344956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D91224E9-7B13-554B-8749-15AF096A07F7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DF0BA933-4C67-6847-8537-EF78C00B799F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BE3C7DE9-3E86-F14B-98DF-340866ECB2FF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98F65625-734E-2245-9A8F-3D7AD3B0286B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4DF119BC-58DD-344E-A7AF-D7401849D61C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3A169D8C-CB41-A54C-A8E9-14AD99B986B4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125CE3EA-51A4-9041-9C97-5BA99E994264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2018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26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77B0021-4CF3-A14B-8030-15FCADB5EBCC}"/>
              </a:ext>
            </a:extLst>
          </p:cNvPr>
          <p:cNvSpPr txBox="1"/>
          <p:nvPr/>
        </p:nvSpPr>
        <p:spPr>
          <a:xfrm>
            <a:off x="0" y="1065786"/>
            <a:ext cx="88917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 Contre-mesure </a:t>
            </a:r>
            <a:r>
              <a:rPr lang="fr-FR" b="1" i="1" u="sng" dirty="0" err="1">
                <a:sym typeface="Wingdings" pitchFamily="2" charset="2"/>
              </a:rPr>
              <a:t>Faking</a:t>
            </a:r>
            <a:r>
              <a:rPr lang="fr-FR" dirty="0">
                <a:sym typeface="Wingdings" pitchFamily="2" charset="2"/>
              </a:rPr>
              <a:t> :</a:t>
            </a:r>
          </a:p>
          <a:p>
            <a:pPr marL="742950" lvl="1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NEW : nouveau </a:t>
            </a:r>
            <a:r>
              <a:rPr lang="fr-FR" i="1" dirty="0">
                <a:sym typeface="Wingdings" pitchFamily="2" charset="2"/>
              </a:rPr>
              <a:t>type</a:t>
            </a:r>
            <a:r>
              <a:rPr lang="fr-FR" dirty="0">
                <a:sym typeface="Wingdings" pitchFamily="2" charset="2"/>
              </a:rPr>
              <a:t> de contre-mesure ! Dérivée de l’idée du </a:t>
            </a:r>
            <a:r>
              <a:rPr lang="fr-FR" i="1" dirty="0" err="1">
                <a:sym typeface="Wingdings" pitchFamily="2" charset="2"/>
              </a:rPr>
              <a:t>masking</a:t>
            </a:r>
            <a:r>
              <a:rPr lang="fr-FR" dirty="0">
                <a:sym typeface="Wingdings" pitchFamily="2" charset="2"/>
              </a:rPr>
              <a:t>.</a:t>
            </a:r>
          </a:p>
          <a:p>
            <a:pPr marL="742950" lvl="1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But : Faire croire à l’attaquant que son attaque fonctionne en proposant une </a:t>
            </a:r>
            <a:r>
              <a:rPr lang="en-AU" i="1" dirty="0">
                <a:sym typeface="Wingdings" pitchFamily="2" charset="2"/>
              </a:rPr>
              <a:t>fake</a:t>
            </a:r>
            <a:r>
              <a:rPr lang="fr-FR" dirty="0">
                <a:sym typeface="Wingdings" pitchFamily="2" charset="2"/>
              </a:rPr>
              <a:t> clé.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024F4B-44C6-DA40-88C4-843CC8295160}"/>
              </a:ext>
            </a:extLst>
          </p:cNvPr>
          <p:cNvSpPr/>
          <p:nvPr/>
        </p:nvSpPr>
        <p:spPr>
          <a:xfrm>
            <a:off x="4672101" y="1989116"/>
            <a:ext cx="1926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/>
              <a:t>K</a:t>
            </a:r>
            <a:r>
              <a:rPr lang="en-AU" baseline="-25000" dirty="0" err="1"/>
              <a:t>Fake</a:t>
            </a:r>
            <a:r>
              <a:rPr lang="en-AU" baseline="-25000" dirty="0"/>
              <a:t> </a:t>
            </a:r>
            <a:r>
              <a:rPr lang="en-AU" dirty="0"/>
              <a:t>= </a:t>
            </a:r>
            <a:r>
              <a:rPr lang="en-AU" dirty="0" err="1"/>
              <a:t>K</a:t>
            </a:r>
            <a:r>
              <a:rPr lang="en-AU" baseline="-25000" dirty="0" err="1"/>
              <a:t>Real</a:t>
            </a:r>
            <a:r>
              <a:rPr lang="en-AU" dirty="0"/>
              <a:t> + </a:t>
            </a:r>
            <a:r>
              <a:rPr lang="en-AU" dirty="0" err="1"/>
              <a:t>K</a:t>
            </a:r>
            <a:r>
              <a:rPr lang="en-AU" baseline="-25000" dirty="0" err="1"/>
              <a:t>Mask</a:t>
            </a:r>
            <a:endParaRPr lang="en-AU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413D6347-0DD9-6C44-8E1A-0BFBC32F1CC6}"/>
              </a:ext>
            </a:extLst>
          </p:cNvPr>
          <p:cNvSpPr/>
          <p:nvPr/>
        </p:nvSpPr>
        <p:spPr>
          <a:xfrm>
            <a:off x="5792653" y="2116946"/>
            <a:ext cx="117704" cy="126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81FE3BD-B8CA-7841-ABB8-3CEF4475F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174" y="2358448"/>
            <a:ext cx="8965292" cy="4231069"/>
          </a:xfrm>
          <a:prstGeom prst="rect">
            <a:avLst/>
          </a:prstGeom>
        </p:spPr>
      </p:pic>
      <p:sp>
        <p:nvSpPr>
          <p:cNvPr id="22" name="Signalisation droite 21">
            <a:extLst>
              <a:ext uri="{FF2B5EF4-FFF2-40B4-BE49-F238E27FC236}">
                <a16:creationId xmlns:a16="http://schemas.microsoft.com/office/drawing/2014/main" id="{ADE7F671-8B02-6E48-B7DE-F237CD6D2309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Chevron 22">
            <a:extLst>
              <a:ext uri="{FF2B5EF4-FFF2-40B4-BE49-F238E27FC236}">
                <a16:creationId xmlns:a16="http://schemas.microsoft.com/office/drawing/2014/main" id="{CCB2776C-5D0A-B041-B0FD-C72015717333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4208964-402C-6049-9FF7-664790091D82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F783DD5-C3BF-CF4B-9BE6-3B72721CD2C2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CE7B758-B113-584D-8028-867FAEAD7B0C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310BEB1-038B-B44C-8236-A81E62E7AB87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678951CE-C5F4-3A49-B710-81CA522B1811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7110EA9-2309-BB42-9BB4-B26B76029B54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FF1A5BEE-DDBE-6D4D-89DB-DBC621AAEE23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8E7DBF21-3F09-5A40-BC15-06C289EC440D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458402B4-9200-EE46-B0C7-B9A5F7C74FE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C9D28CD4-9FD0-964D-AF24-53B5F5A7E94E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2B5FE884-925B-BB41-B89C-E6430021D7BC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074709E-D705-DF4D-B715-F7337DCA8D05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E81ABB92-896C-DA47-A7CF-BC3508CACA7E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76894FB5-8424-6844-84E7-AFB2EE1DE518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458197F-B916-4941-862B-1D788E36D530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F53EAB03-DFA3-A348-A818-E552AA7579D0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8B1185A4-101A-B747-8D85-AE7A61C27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1815" y="902970"/>
            <a:ext cx="58547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0470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27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332373D-D854-EA48-8065-3E30CCF81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35" y="1529252"/>
            <a:ext cx="10419160" cy="5124177"/>
          </a:xfrm>
          <a:prstGeom prst="rect">
            <a:avLst/>
          </a:prstGeom>
        </p:spPr>
      </p:pic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AE01C309-6A32-104F-B4C8-2FB1E9F1C24B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DAF154F4-6868-7342-BCC8-21B439F0E007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2A399B49-D473-3B46-950A-7DAD1036A226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8DABB6D6-D483-5640-95A7-E6CC3829DA21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9F13FD1-B925-2E44-8112-1B307ED90599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1C753C77-DD24-BA4B-93AD-A442D4B72999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51FC3C9-ACF3-2441-BD9E-F7FD88BE8C89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4751606-D988-4E4A-A21A-23D657FD57F8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DC667B2-3C59-8343-9D1B-1959C77AB384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44CE3BEA-995A-BE42-8DCC-6FD3274B5B09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CD187C44-9F0B-1041-9E26-E2D6C68994F3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23607B82-8FE9-C442-8447-18FB5E17065F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D5EE1079-90CE-6F40-8014-72CCC4BA7671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390C4C2B-001F-C349-AF55-5AADBA6D1394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6099FCA8-9D40-014C-8696-FC6648B8C688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FEEEAB23-F1EE-EC4C-A013-D18C2F472F20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56F18D07-AFE2-0040-A22F-57392194F0EC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F7ECCC90-FC93-4E42-A0A4-E1E9B8099FD5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927498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28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87AEFF2-6A37-7541-B435-08E459A1F0FC}"/>
              </a:ext>
            </a:extLst>
          </p:cNvPr>
          <p:cNvSpPr txBox="1"/>
          <p:nvPr/>
        </p:nvSpPr>
        <p:spPr>
          <a:xfrm>
            <a:off x="5903597" y="900788"/>
            <a:ext cx="11576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State</a:t>
            </a:r>
          </a:p>
        </p:txBody>
      </p:sp>
      <p:sp>
        <p:nvSpPr>
          <p:cNvPr id="6" name="Rectangle à coins arrondis 5">
            <a:extLst>
              <a:ext uri="{FF2B5EF4-FFF2-40B4-BE49-F238E27FC236}">
                <a16:creationId xmlns:a16="http://schemas.microsoft.com/office/drawing/2014/main" id="{34DCF874-2E8E-B441-88B5-223C8D022E4B}"/>
              </a:ext>
            </a:extLst>
          </p:cNvPr>
          <p:cNvSpPr/>
          <p:nvPr/>
        </p:nvSpPr>
        <p:spPr>
          <a:xfrm>
            <a:off x="5765458" y="1929024"/>
            <a:ext cx="1419673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876873F-9A21-4D45-A185-80EE394E1BB2}"/>
              </a:ext>
            </a:extLst>
          </p:cNvPr>
          <p:cNvSpPr txBox="1"/>
          <p:nvPr/>
        </p:nvSpPr>
        <p:spPr>
          <a:xfrm>
            <a:off x="5864389" y="1929024"/>
            <a:ext cx="1221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</a:p>
        </p:txBody>
      </p:sp>
      <p:sp>
        <p:nvSpPr>
          <p:cNvPr id="8" name="Rectangle à coins arrondis 7">
            <a:extLst>
              <a:ext uri="{FF2B5EF4-FFF2-40B4-BE49-F238E27FC236}">
                <a16:creationId xmlns:a16="http://schemas.microsoft.com/office/drawing/2014/main" id="{500D60AB-2DA6-264F-8E34-EF75258911BA}"/>
              </a:ext>
            </a:extLst>
          </p:cNvPr>
          <p:cNvSpPr/>
          <p:nvPr/>
        </p:nvSpPr>
        <p:spPr>
          <a:xfrm>
            <a:off x="5765458" y="2660662"/>
            <a:ext cx="1419673" cy="3048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14C78D5-D733-104D-A230-25EA314E77CC}"/>
              </a:ext>
            </a:extLst>
          </p:cNvPr>
          <p:cNvSpPr txBox="1"/>
          <p:nvPr/>
        </p:nvSpPr>
        <p:spPr>
          <a:xfrm>
            <a:off x="5980959" y="2661800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1.SubBytes</a:t>
            </a:r>
          </a:p>
        </p:txBody>
      </p:sp>
      <p:sp>
        <p:nvSpPr>
          <p:cNvPr id="10" name="Flèche vers le bas 9">
            <a:extLst>
              <a:ext uri="{FF2B5EF4-FFF2-40B4-BE49-F238E27FC236}">
                <a16:creationId xmlns:a16="http://schemas.microsoft.com/office/drawing/2014/main" id="{86552F3E-D5A0-6047-A9F3-D7C83F8B83B7}"/>
              </a:ext>
            </a:extLst>
          </p:cNvPr>
          <p:cNvSpPr/>
          <p:nvPr/>
        </p:nvSpPr>
        <p:spPr>
          <a:xfrm>
            <a:off x="6396463" y="3032069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>
            <a:extLst>
              <a:ext uri="{FF2B5EF4-FFF2-40B4-BE49-F238E27FC236}">
                <a16:creationId xmlns:a16="http://schemas.microsoft.com/office/drawing/2014/main" id="{D31F55F4-7A96-9749-B5CC-A26F6B6FA436}"/>
              </a:ext>
            </a:extLst>
          </p:cNvPr>
          <p:cNvSpPr/>
          <p:nvPr/>
        </p:nvSpPr>
        <p:spPr>
          <a:xfrm>
            <a:off x="5765458" y="3227650"/>
            <a:ext cx="1419673" cy="3048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2FC2F65-CC4C-614C-9E79-6BCD8F074B88}"/>
              </a:ext>
            </a:extLst>
          </p:cNvPr>
          <p:cNvSpPr txBox="1"/>
          <p:nvPr/>
        </p:nvSpPr>
        <p:spPr>
          <a:xfrm>
            <a:off x="5912647" y="3226161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ShiftRows</a:t>
            </a:r>
          </a:p>
        </p:txBody>
      </p:sp>
      <p:sp>
        <p:nvSpPr>
          <p:cNvPr id="13" name="Flèche vers le bas 12">
            <a:extLst>
              <a:ext uri="{FF2B5EF4-FFF2-40B4-BE49-F238E27FC236}">
                <a16:creationId xmlns:a16="http://schemas.microsoft.com/office/drawing/2014/main" id="{F4100696-0B3F-9B4F-8781-66C8D310B524}"/>
              </a:ext>
            </a:extLst>
          </p:cNvPr>
          <p:cNvSpPr/>
          <p:nvPr/>
        </p:nvSpPr>
        <p:spPr>
          <a:xfrm>
            <a:off x="6396463" y="3599057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à coins arrondis 14">
            <a:extLst>
              <a:ext uri="{FF2B5EF4-FFF2-40B4-BE49-F238E27FC236}">
                <a16:creationId xmlns:a16="http://schemas.microsoft.com/office/drawing/2014/main" id="{110BD8C4-8102-7B41-A924-572945E0EBC2}"/>
              </a:ext>
            </a:extLst>
          </p:cNvPr>
          <p:cNvSpPr/>
          <p:nvPr/>
        </p:nvSpPr>
        <p:spPr>
          <a:xfrm>
            <a:off x="5766760" y="3791661"/>
            <a:ext cx="1419673" cy="304800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204B074-4EBE-5E42-966D-5619B4CC56BC}"/>
              </a:ext>
            </a:extLst>
          </p:cNvPr>
          <p:cNvSpPr txBox="1"/>
          <p:nvPr/>
        </p:nvSpPr>
        <p:spPr>
          <a:xfrm>
            <a:off x="5812460" y="3791661"/>
            <a:ext cx="1282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MixColumns</a:t>
            </a:r>
          </a:p>
        </p:txBody>
      </p:sp>
      <p:sp>
        <p:nvSpPr>
          <p:cNvPr id="17" name="Flèche vers le bas 16">
            <a:extLst>
              <a:ext uri="{FF2B5EF4-FFF2-40B4-BE49-F238E27FC236}">
                <a16:creationId xmlns:a16="http://schemas.microsoft.com/office/drawing/2014/main" id="{8E781D2E-DB59-8E43-8AEA-1DFC1B66941C}"/>
              </a:ext>
            </a:extLst>
          </p:cNvPr>
          <p:cNvSpPr/>
          <p:nvPr/>
        </p:nvSpPr>
        <p:spPr>
          <a:xfrm>
            <a:off x="6397765" y="4163068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à coins arrondis 17">
            <a:extLst>
              <a:ext uri="{FF2B5EF4-FFF2-40B4-BE49-F238E27FC236}">
                <a16:creationId xmlns:a16="http://schemas.microsoft.com/office/drawing/2014/main" id="{694C69FC-1B77-A741-AB3E-943C9AE5E9B3}"/>
              </a:ext>
            </a:extLst>
          </p:cNvPr>
          <p:cNvSpPr/>
          <p:nvPr/>
        </p:nvSpPr>
        <p:spPr>
          <a:xfrm>
            <a:off x="5765458" y="4379673"/>
            <a:ext cx="1419673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DD12361-6F2A-1647-A760-5E6F374F40DB}"/>
              </a:ext>
            </a:extLst>
          </p:cNvPr>
          <p:cNvSpPr txBox="1"/>
          <p:nvPr/>
        </p:nvSpPr>
        <p:spPr>
          <a:xfrm>
            <a:off x="5777526" y="4379673"/>
            <a:ext cx="1398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AddRoundKey</a:t>
            </a:r>
          </a:p>
        </p:txBody>
      </p:sp>
      <p:sp>
        <p:nvSpPr>
          <p:cNvPr id="20" name="Flèche vers le bas 19">
            <a:extLst>
              <a:ext uri="{FF2B5EF4-FFF2-40B4-BE49-F238E27FC236}">
                <a16:creationId xmlns:a16="http://schemas.microsoft.com/office/drawing/2014/main" id="{3E17CD9B-B081-ED4D-8BAE-43DA2260A8E8}"/>
              </a:ext>
            </a:extLst>
          </p:cNvPr>
          <p:cNvSpPr/>
          <p:nvPr/>
        </p:nvSpPr>
        <p:spPr>
          <a:xfrm>
            <a:off x="6396463" y="4724576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à coins arrondis 20">
            <a:extLst>
              <a:ext uri="{FF2B5EF4-FFF2-40B4-BE49-F238E27FC236}">
                <a16:creationId xmlns:a16="http://schemas.microsoft.com/office/drawing/2014/main" id="{A3315BFD-D343-F447-B076-53B7C5377160}"/>
              </a:ext>
            </a:extLst>
          </p:cNvPr>
          <p:cNvSpPr/>
          <p:nvPr/>
        </p:nvSpPr>
        <p:spPr>
          <a:xfrm>
            <a:off x="5562196" y="2594055"/>
            <a:ext cx="1828800" cy="2310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BBE937EE-1C61-3C4F-BA46-F4E8487C41D7}"/>
              </a:ext>
            </a:extLst>
          </p:cNvPr>
          <p:cNvSpPr txBox="1"/>
          <p:nvPr/>
        </p:nvSpPr>
        <p:spPr>
          <a:xfrm>
            <a:off x="7527222" y="6051463"/>
            <a:ext cx="17524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State chiffrée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C98CB71-F50A-FE49-9707-E8BB3FA6AF73}"/>
              </a:ext>
            </a:extLst>
          </p:cNvPr>
          <p:cNvSpPr/>
          <p:nvPr/>
        </p:nvSpPr>
        <p:spPr>
          <a:xfrm>
            <a:off x="6240452" y="1176571"/>
            <a:ext cx="451945" cy="4525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C7307D0B-9E1C-FD4E-AFB9-657BA069306D}"/>
              </a:ext>
            </a:extLst>
          </p:cNvPr>
          <p:cNvCxnSpPr>
            <a:cxnSpLocks/>
          </p:cNvCxnSpPr>
          <p:nvPr/>
        </p:nvCxnSpPr>
        <p:spPr>
          <a:xfrm>
            <a:off x="6466425" y="1171160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5365B083-9FFA-A34B-B3D2-3ABC038308B9}"/>
              </a:ext>
            </a:extLst>
          </p:cNvPr>
          <p:cNvCxnSpPr>
            <a:cxnSpLocks/>
          </p:cNvCxnSpPr>
          <p:nvPr/>
        </p:nvCxnSpPr>
        <p:spPr>
          <a:xfrm>
            <a:off x="6587295" y="1176419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7CFF3F97-BE97-EA4A-B986-01365ED7E0CB}"/>
              </a:ext>
            </a:extLst>
          </p:cNvPr>
          <p:cNvCxnSpPr>
            <a:cxnSpLocks/>
          </p:cNvCxnSpPr>
          <p:nvPr/>
        </p:nvCxnSpPr>
        <p:spPr>
          <a:xfrm>
            <a:off x="6350812" y="1176419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2E2CDDB0-6F4C-FC45-B031-5A9487ED7D49}"/>
              </a:ext>
            </a:extLst>
          </p:cNvPr>
          <p:cNvCxnSpPr>
            <a:cxnSpLocks/>
            <a:stCxn id="23" idx="1"/>
            <a:endCxn id="23" idx="3"/>
          </p:cNvCxnSpPr>
          <p:nvPr/>
        </p:nvCxnSpPr>
        <p:spPr>
          <a:xfrm>
            <a:off x="6240452" y="1402829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BB5FE12B-0BA6-794D-9795-9A927339EA04}"/>
              </a:ext>
            </a:extLst>
          </p:cNvPr>
          <p:cNvCxnSpPr>
            <a:cxnSpLocks/>
          </p:cNvCxnSpPr>
          <p:nvPr/>
        </p:nvCxnSpPr>
        <p:spPr>
          <a:xfrm>
            <a:off x="6240452" y="1292471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3FFB8CA2-1E2D-0E4D-8DA8-D289F1AF92E5}"/>
              </a:ext>
            </a:extLst>
          </p:cNvPr>
          <p:cNvCxnSpPr>
            <a:cxnSpLocks/>
          </p:cNvCxnSpPr>
          <p:nvPr/>
        </p:nvCxnSpPr>
        <p:spPr>
          <a:xfrm>
            <a:off x="6245551" y="1517307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8112321C-CFA8-7B4A-A50E-19393A0343CA}"/>
              </a:ext>
            </a:extLst>
          </p:cNvPr>
          <p:cNvSpPr/>
          <p:nvPr/>
        </p:nvSpPr>
        <p:spPr>
          <a:xfrm>
            <a:off x="8124987" y="6360522"/>
            <a:ext cx="451945" cy="4525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717AD3D6-4A4D-B848-A2DA-CFDA4E85D561}"/>
              </a:ext>
            </a:extLst>
          </p:cNvPr>
          <p:cNvCxnSpPr>
            <a:cxnSpLocks/>
          </p:cNvCxnSpPr>
          <p:nvPr/>
        </p:nvCxnSpPr>
        <p:spPr>
          <a:xfrm>
            <a:off x="8350960" y="6355111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B38BEE84-41B3-EC40-B11C-4476E63A6AB2}"/>
              </a:ext>
            </a:extLst>
          </p:cNvPr>
          <p:cNvCxnSpPr>
            <a:cxnSpLocks/>
          </p:cNvCxnSpPr>
          <p:nvPr/>
        </p:nvCxnSpPr>
        <p:spPr>
          <a:xfrm>
            <a:off x="8471830" y="6360370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B396BAAC-EEB9-D243-AEEC-CD88CD206DBE}"/>
              </a:ext>
            </a:extLst>
          </p:cNvPr>
          <p:cNvCxnSpPr>
            <a:cxnSpLocks/>
          </p:cNvCxnSpPr>
          <p:nvPr/>
        </p:nvCxnSpPr>
        <p:spPr>
          <a:xfrm>
            <a:off x="8235347" y="6360370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93FE8FBB-8570-BF4B-B16C-7D73654285E2}"/>
              </a:ext>
            </a:extLst>
          </p:cNvPr>
          <p:cNvCxnSpPr>
            <a:cxnSpLocks/>
            <a:stCxn id="30" idx="1"/>
            <a:endCxn id="30" idx="3"/>
          </p:cNvCxnSpPr>
          <p:nvPr/>
        </p:nvCxnSpPr>
        <p:spPr>
          <a:xfrm>
            <a:off x="8124987" y="6586780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EA4F3038-F920-F642-B486-3C78F14EEE15}"/>
              </a:ext>
            </a:extLst>
          </p:cNvPr>
          <p:cNvCxnSpPr>
            <a:cxnSpLocks/>
          </p:cNvCxnSpPr>
          <p:nvPr/>
        </p:nvCxnSpPr>
        <p:spPr>
          <a:xfrm>
            <a:off x="8124987" y="6476422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BFCFF8A7-FAAB-F842-A2CF-864BD234E6B4}"/>
              </a:ext>
            </a:extLst>
          </p:cNvPr>
          <p:cNvCxnSpPr>
            <a:cxnSpLocks/>
          </p:cNvCxnSpPr>
          <p:nvPr/>
        </p:nvCxnSpPr>
        <p:spPr>
          <a:xfrm>
            <a:off x="8130086" y="6701258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Demi-tour 36">
            <a:extLst>
              <a:ext uri="{FF2B5EF4-FFF2-40B4-BE49-F238E27FC236}">
                <a16:creationId xmlns:a16="http://schemas.microsoft.com/office/drawing/2014/main" id="{E69B2239-2484-5948-AED8-745E2A1F32EA}"/>
              </a:ext>
            </a:extLst>
          </p:cNvPr>
          <p:cNvSpPr/>
          <p:nvPr/>
        </p:nvSpPr>
        <p:spPr>
          <a:xfrm rot="16200000" flipV="1">
            <a:off x="6953862" y="2870856"/>
            <a:ext cx="2604424" cy="1756398"/>
          </a:xfrm>
          <a:prstGeom prst="uturnArrow">
            <a:avLst>
              <a:gd name="adj1" fmla="val 5382"/>
              <a:gd name="adj2" fmla="val 8401"/>
              <a:gd name="adj3" fmla="val 20473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4129DB7-BCFC-AA44-92B2-79EFB3754AF0}"/>
              </a:ext>
            </a:extLst>
          </p:cNvPr>
          <p:cNvSpPr txBox="1"/>
          <p:nvPr/>
        </p:nvSpPr>
        <p:spPr>
          <a:xfrm>
            <a:off x="10054338" y="3558323"/>
            <a:ext cx="689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 tours</a:t>
            </a:r>
          </a:p>
        </p:txBody>
      </p:sp>
      <p:sp>
        <p:nvSpPr>
          <p:cNvPr id="39" name="Rectangle à coins arrondis 38">
            <a:extLst>
              <a:ext uri="{FF2B5EF4-FFF2-40B4-BE49-F238E27FC236}">
                <a16:creationId xmlns:a16="http://schemas.microsoft.com/office/drawing/2014/main" id="{F17BD298-7FB1-E744-8E13-B6FE5B71A0B1}"/>
              </a:ext>
            </a:extLst>
          </p:cNvPr>
          <p:cNvSpPr/>
          <p:nvPr/>
        </p:nvSpPr>
        <p:spPr>
          <a:xfrm>
            <a:off x="5797885" y="5153430"/>
            <a:ext cx="1419673" cy="3048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8A7DC631-AC2C-F249-94CF-A5F5951A4997}"/>
              </a:ext>
            </a:extLst>
          </p:cNvPr>
          <p:cNvSpPr txBox="1"/>
          <p:nvPr/>
        </p:nvSpPr>
        <p:spPr>
          <a:xfrm>
            <a:off x="6100545" y="5153963"/>
            <a:ext cx="8435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  <a:endParaRPr lang="fr-FR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Flèche vers le bas 40">
            <a:extLst>
              <a:ext uri="{FF2B5EF4-FFF2-40B4-BE49-F238E27FC236}">
                <a16:creationId xmlns:a16="http://schemas.microsoft.com/office/drawing/2014/main" id="{C69ADD75-3786-4A4A-A45E-343594D29FDE}"/>
              </a:ext>
            </a:extLst>
          </p:cNvPr>
          <p:cNvSpPr/>
          <p:nvPr/>
        </p:nvSpPr>
        <p:spPr>
          <a:xfrm>
            <a:off x="6392851" y="5514899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à coins arrondis 41">
            <a:extLst>
              <a:ext uri="{FF2B5EF4-FFF2-40B4-BE49-F238E27FC236}">
                <a16:creationId xmlns:a16="http://schemas.microsoft.com/office/drawing/2014/main" id="{130DD605-42EF-4E46-883D-62262D11BAB3}"/>
              </a:ext>
            </a:extLst>
          </p:cNvPr>
          <p:cNvSpPr/>
          <p:nvPr/>
        </p:nvSpPr>
        <p:spPr>
          <a:xfrm>
            <a:off x="5792719" y="5769164"/>
            <a:ext cx="1419673" cy="3048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3FCF3E62-07CB-E648-8A87-122C03B793D7}"/>
              </a:ext>
            </a:extLst>
          </p:cNvPr>
          <p:cNvSpPr txBox="1"/>
          <p:nvPr/>
        </p:nvSpPr>
        <p:spPr>
          <a:xfrm>
            <a:off x="6025190" y="5769587"/>
            <a:ext cx="90281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ShiftRows</a:t>
            </a:r>
          </a:p>
        </p:txBody>
      </p:sp>
      <p:sp>
        <p:nvSpPr>
          <p:cNvPr id="44" name="Flèche vers le bas 43">
            <a:extLst>
              <a:ext uri="{FF2B5EF4-FFF2-40B4-BE49-F238E27FC236}">
                <a16:creationId xmlns:a16="http://schemas.microsoft.com/office/drawing/2014/main" id="{14E23B09-9A59-7F40-A3A0-382AC39C4672}"/>
              </a:ext>
            </a:extLst>
          </p:cNvPr>
          <p:cNvSpPr/>
          <p:nvPr/>
        </p:nvSpPr>
        <p:spPr>
          <a:xfrm>
            <a:off x="6387685" y="6130633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 à coins arrondis 44">
            <a:extLst>
              <a:ext uri="{FF2B5EF4-FFF2-40B4-BE49-F238E27FC236}">
                <a16:creationId xmlns:a16="http://schemas.microsoft.com/office/drawing/2014/main" id="{A2BF33E2-455A-FE48-A98F-A46066B53FE7}"/>
              </a:ext>
            </a:extLst>
          </p:cNvPr>
          <p:cNvSpPr/>
          <p:nvPr/>
        </p:nvSpPr>
        <p:spPr>
          <a:xfrm>
            <a:off x="5812460" y="6384867"/>
            <a:ext cx="1419673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67B80081-83C7-4749-8CD7-D28543C6ED56}"/>
              </a:ext>
            </a:extLst>
          </p:cNvPr>
          <p:cNvSpPr txBox="1"/>
          <p:nvPr/>
        </p:nvSpPr>
        <p:spPr>
          <a:xfrm>
            <a:off x="5950961" y="6384867"/>
            <a:ext cx="1221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</a:p>
        </p:txBody>
      </p:sp>
      <p:sp>
        <p:nvSpPr>
          <p:cNvPr id="47" name="Flèche vers le bas 46">
            <a:extLst>
              <a:ext uri="{FF2B5EF4-FFF2-40B4-BE49-F238E27FC236}">
                <a16:creationId xmlns:a16="http://schemas.microsoft.com/office/drawing/2014/main" id="{DB9C7388-B9BE-EB4D-B997-68D4FE04F059}"/>
              </a:ext>
            </a:extLst>
          </p:cNvPr>
          <p:cNvSpPr/>
          <p:nvPr/>
        </p:nvSpPr>
        <p:spPr>
          <a:xfrm rot="16200000">
            <a:off x="7497031" y="6415945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Flèche vers le bas 47">
            <a:extLst>
              <a:ext uri="{FF2B5EF4-FFF2-40B4-BE49-F238E27FC236}">
                <a16:creationId xmlns:a16="http://schemas.microsoft.com/office/drawing/2014/main" id="{A656B3C9-F104-A143-A0CC-E9063BD40D5E}"/>
              </a:ext>
            </a:extLst>
          </p:cNvPr>
          <p:cNvSpPr/>
          <p:nvPr/>
        </p:nvSpPr>
        <p:spPr>
          <a:xfrm>
            <a:off x="6407426" y="4943684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Flèche vers le bas 48">
            <a:extLst>
              <a:ext uri="{FF2B5EF4-FFF2-40B4-BE49-F238E27FC236}">
                <a16:creationId xmlns:a16="http://schemas.microsoft.com/office/drawing/2014/main" id="{742D96EC-1395-054C-860A-9567F77F3A1A}"/>
              </a:ext>
            </a:extLst>
          </p:cNvPr>
          <p:cNvSpPr/>
          <p:nvPr/>
        </p:nvSpPr>
        <p:spPr>
          <a:xfrm>
            <a:off x="6387685" y="1663997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Flèche vers le bas 49">
            <a:extLst>
              <a:ext uri="{FF2B5EF4-FFF2-40B4-BE49-F238E27FC236}">
                <a16:creationId xmlns:a16="http://schemas.microsoft.com/office/drawing/2014/main" id="{EF9AA9E2-A22C-7B4A-846F-81FCDBD65C88}"/>
              </a:ext>
            </a:extLst>
          </p:cNvPr>
          <p:cNvSpPr/>
          <p:nvPr/>
        </p:nvSpPr>
        <p:spPr>
          <a:xfrm>
            <a:off x="6394153" y="2279258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635401F9-6B68-884D-9C3C-D366AAE298D2}"/>
              </a:ext>
            </a:extLst>
          </p:cNvPr>
          <p:cNvCxnSpPr/>
          <p:nvPr/>
        </p:nvCxnSpPr>
        <p:spPr>
          <a:xfrm>
            <a:off x="5409930" y="2393561"/>
            <a:ext cx="579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DC238A65-FAC6-DC4E-980B-A0BE4E850813}"/>
              </a:ext>
            </a:extLst>
          </p:cNvPr>
          <p:cNvCxnSpPr/>
          <p:nvPr/>
        </p:nvCxnSpPr>
        <p:spPr>
          <a:xfrm>
            <a:off x="5360474" y="5123163"/>
            <a:ext cx="579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ZoneTexte 52">
            <a:extLst>
              <a:ext uri="{FF2B5EF4-FFF2-40B4-BE49-F238E27FC236}">
                <a16:creationId xmlns:a16="http://schemas.microsoft.com/office/drawing/2014/main" id="{C529220D-A3D3-0047-9E89-DA0A5CBF1279}"/>
              </a:ext>
            </a:extLst>
          </p:cNvPr>
          <p:cNvSpPr txBox="1"/>
          <p:nvPr/>
        </p:nvSpPr>
        <p:spPr>
          <a:xfrm>
            <a:off x="9953573" y="1784349"/>
            <a:ext cx="990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Tour initial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676B66C1-8E6F-A141-9C56-1A0B80F16B19}"/>
              </a:ext>
            </a:extLst>
          </p:cNvPr>
          <p:cNvSpPr txBox="1"/>
          <p:nvPr/>
        </p:nvSpPr>
        <p:spPr>
          <a:xfrm>
            <a:off x="9953574" y="5986089"/>
            <a:ext cx="8911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Tour final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EC194E32-2B51-C74E-8F1F-26BF1D5B3486}"/>
              </a:ext>
            </a:extLst>
          </p:cNvPr>
          <p:cNvSpPr txBox="1"/>
          <p:nvPr/>
        </p:nvSpPr>
        <p:spPr>
          <a:xfrm>
            <a:off x="6816272" y="4864098"/>
            <a:ext cx="37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ou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EEE63285-E1BC-6241-8422-663ED67AC171}"/>
              </a:ext>
            </a:extLst>
          </p:cNvPr>
          <p:cNvSpPr txBox="1"/>
          <p:nvPr/>
        </p:nvSpPr>
        <p:spPr>
          <a:xfrm>
            <a:off x="7661109" y="1038414"/>
            <a:ext cx="1694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XOR entre le matrice initiale de données (State) et la matrice initiale de clé. 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70262D60-C216-454C-A64A-86E2E289F1F3}"/>
              </a:ext>
            </a:extLst>
          </p:cNvPr>
          <p:cNvSpPr/>
          <p:nvPr/>
        </p:nvSpPr>
        <p:spPr>
          <a:xfrm>
            <a:off x="6753211" y="1653487"/>
            <a:ext cx="127774" cy="12035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E0D1E4CF-9979-4143-A6EB-F1AAA4387587}"/>
              </a:ext>
            </a:extLst>
          </p:cNvPr>
          <p:cNvSpPr/>
          <p:nvPr/>
        </p:nvSpPr>
        <p:spPr>
          <a:xfrm>
            <a:off x="6904088" y="1533079"/>
            <a:ext cx="222475" cy="19508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68690116-0D11-7E4C-8828-1F349BCDBDE8}"/>
              </a:ext>
            </a:extLst>
          </p:cNvPr>
          <p:cNvSpPr/>
          <p:nvPr/>
        </p:nvSpPr>
        <p:spPr>
          <a:xfrm>
            <a:off x="7133207" y="1361119"/>
            <a:ext cx="320658" cy="276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Nuage 2">
            <a:extLst>
              <a:ext uri="{FF2B5EF4-FFF2-40B4-BE49-F238E27FC236}">
                <a16:creationId xmlns:a16="http://schemas.microsoft.com/office/drawing/2014/main" id="{A831BE2A-2E99-0A4B-ABCA-D0DD59C9B4F0}"/>
              </a:ext>
            </a:extLst>
          </p:cNvPr>
          <p:cNvSpPr/>
          <p:nvPr/>
        </p:nvSpPr>
        <p:spPr>
          <a:xfrm rot="700677">
            <a:off x="7552540" y="926216"/>
            <a:ext cx="1881352" cy="119541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A368803-6AA8-774B-BC12-4DE9A8032924}"/>
              </a:ext>
            </a:extLst>
          </p:cNvPr>
          <p:cNvSpPr/>
          <p:nvPr/>
        </p:nvSpPr>
        <p:spPr>
          <a:xfrm>
            <a:off x="39688" y="1502216"/>
            <a:ext cx="50660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4 opérations principales : </a:t>
            </a:r>
            <a:r>
              <a:rPr lang="fr-FR" i="1" dirty="0">
                <a:sym typeface="Wingdings" pitchFamily="2" charset="2"/>
              </a:rPr>
              <a:t>AddRoundKey, SubBytes</a:t>
            </a:r>
            <a:r>
              <a:rPr lang="fr-FR" dirty="0">
                <a:sym typeface="Wingdings" pitchFamily="2" charset="2"/>
              </a:rPr>
              <a:t>, </a:t>
            </a:r>
            <a:r>
              <a:rPr lang="fr-FR" i="1" dirty="0">
                <a:sym typeface="Wingdings" pitchFamily="2" charset="2"/>
              </a:rPr>
              <a:t>ShiftRows</a:t>
            </a:r>
            <a:r>
              <a:rPr lang="fr-FR" dirty="0">
                <a:sym typeface="Wingdings" pitchFamily="2" charset="2"/>
              </a:rPr>
              <a:t>, </a:t>
            </a:r>
            <a:r>
              <a:rPr lang="fr-FR" i="1" dirty="0">
                <a:sym typeface="Wingdings" pitchFamily="2" charset="2"/>
              </a:rPr>
              <a:t>MixColumns</a:t>
            </a:r>
            <a:r>
              <a:rPr lang="fr-FR" dirty="0">
                <a:sym typeface="Wingdings" pitchFamily="2" charset="2"/>
              </a:rPr>
              <a:t>.</a:t>
            </a:r>
          </a:p>
          <a:p>
            <a:pPr marL="285750" indent="-285750">
              <a:buFont typeface="Wingdings" pitchFamily="2" charset="2"/>
              <a:buChar char="à"/>
            </a:pPr>
            <a:endParaRPr lang="fr-FR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1 opération particulière : </a:t>
            </a:r>
            <a:r>
              <a:rPr lang="fr-FR" i="1" dirty="0">
                <a:sym typeface="Wingdings" pitchFamily="2" charset="2"/>
              </a:rPr>
              <a:t>KeySchedule</a:t>
            </a:r>
          </a:p>
        </p:txBody>
      </p:sp>
      <p:sp>
        <p:nvSpPr>
          <p:cNvPr id="75" name="Signalisation droite 74">
            <a:extLst>
              <a:ext uri="{FF2B5EF4-FFF2-40B4-BE49-F238E27FC236}">
                <a16:creationId xmlns:a16="http://schemas.microsoft.com/office/drawing/2014/main" id="{78E6E2D3-C1B2-9B40-A754-80C224732524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Chevron 75">
            <a:extLst>
              <a:ext uri="{FF2B5EF4-FFF2-40B4-BE49-F238E27FC236}">
                <a16:creationId xmlns:a16="http://schemas.microsoft.com/office/drawing/2014/main" id="{C1A08402-D1BB-7548-8E80-E3B9336E86AA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3AF1BF8F-6430-744A-A4F3-617A2560C195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14EEF19F-AAD9-6847-94BB-5F8AF5A703D8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F2A4C41C-8865-CD44-BA5E-E7DD567873B8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21F168C6-4EAB-D14C-8436-CA1431B5F1F9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820B8081-A093-5946-A838-E7B8A660F84F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C6D5079B-76BA-DA4A-98B7-B03F86F0FDEF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83" name="Chevron 82">
            <a:extLst>
              <a:ext uri="{FF2B5EF4-FFF2-40B4-BE49-F238E27FC236}">
                <a16:creationId xmlns:a16="http://schemas.microsoft.com/office/drawing/2014/main" id="{0E9646E7-3379-8546-A104-F3FEFD0FE888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4" name="Chevron 83">
            <a:extLst>
              <a:ext uri="{FF2B5EF4-FFF2-40B4-BE49-F238E27FC236}">
                <a16:creationId xmlns:a16="http://schemas.microsoft.com/office/drawing/2014/main" id="{DCC56B0C-E626-2745-B5C7-D3B5E03A7C93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5" name="Chevron 84">
            <a:extLst>
              <a:ext uri="{FF2B5EF4-FFF2-40B4-BE49-F238E27FC236}">
                <a16:creationId xmlns:a16="http://schemas.microsoft.com/office/drawing/2014/main" id="{913CFA10-2C8B-9F45-855F-E531FCF91951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6" name="Chevron 85">
            <a:extLst>
              <a:ext uri="{FF2B5EF4-FFF2-40B4-BE49-F238E27FC236}">
                <a16:creationId xmlns:a16="http://schemas.microsoft.com/office/drawing/2014/main" id="{5511946B-0ECA-864E-B72E-627D6EAE0020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7" name="Chevron 86">
            <a:extLst>
              <a:ext uri="{FF2B5EF4-FFF2-40B4-BE49-F238E27FC236}">
                <a16:creationId xmlns:a16="http://schemas.microsoft.com/office/drawing/2014/main" id="{20A1C031-6D1E-B342-8DA1-9066208E34DE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FA3EE54B-92CA-4E4C-93F8-1F17189336DD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E7FD7E7A-100E-CB41-87F6-BAB6F27FDDB3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90" name="ZoneTexte 89">
            <a:extLst>
              <a:ext uri="{FF2B5EF4-FFF2-40B4-BE49-F238E27FC236}">
                <a16:creationId xmlns:a16="http://schemas.microsoft.com/office/drawing/2014/main" id="{549738BB-C5EB-C547-96BA-C4DD81503F73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91" name="ZoneTexte 90">
            <a:extLst>
              <a:ext uri="{FF2B5EF4-FFF2-40B4-BE49-F238E27FC236}">
                <a16:creationId xmlns:a16="http://schemas.microsoft.com/office/drawing/2014/main" id="{F45555F1-037B-0145-BFDF-C4690DF69C59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92" name="ZoneTexte 91">
            <a:extLst>
              <a:ext uri="{FF2B5EF4-FFF2-40B4-BE49-F238E27FC236}">
                <a16:creationId xmlns:a16="http://schemas.microsoft.com/office/drawing/2014/main" id="{6F850D57-1C9C-B642-AA68-284D875BE0A8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6741535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29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D9A0940-B870-A34C-A6F9-4636D72629A0}"/>
              </a:ext>
            </a:extLst>
          </p:cNvPr>
          <p:cNvSpPr txBox="1"/>
          <p:nvPr/>
        </p:nvSpPr>
        <p:spPr>
          <a:xfrm>
            <a:off x="252060" y="2196664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ym typeface="Wingdings" pitchFamily="2" charset="2"/>
              </a:rPr>
              <a:t> </a:t>
            </a:r>
            <a:r>
              <a:rPr lang="fr-FR" i="1" dirty="0"/>
              <a:t>ShiftRows 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29E6F7C-BFFF-ED4E-9108-482C200ED726}"/>
              </a:ext>
            </a:extLst>
          </p:cNvPr>
          <p:cNvSpPr txBox="1"/>
          <p:nvPr/>
        </p:nvSpPr>
        <p:spPr>
          <a:xfrm>
            <a:off x="131033" y="4755930"/>
            <a:ext cx="1729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ym typeface="Wingdings" pitchFamily="2" charset="2"/>
              </a:rPr>
              <a:t> </a:t>
            </a:r>
            <a:r>
              <a:rPr lang="fr-FR" i="1" dirty="0"/>
              <a:t>MixColumns :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83E5F0E-F772-6642-AC03-EE8604931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021" y="861850"/>
            <a:ext cx="8718331" cy="279433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830DAC2C-58B9-1641-BF51-A957C604C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021" y="4367271"/>
            <a:ext cx="5216416" cy="217164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AB434CD-4B86-8D4D-8331-6FBDC9C3B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357" y="4394915"/>
            <a:ext cx="4923176" cy="1605893"/>
          </a:xfrm>
          <a:prstGeom prst="rect">
            <a:avLst/>
          </a:prstGeom>
        </p:spPr>
      </p:pic>
      <p:sp>
        <p:nvSpPr>
          <p:cNvPr id="22" name="Signalisation droite 21">
            <a:extLst>
              <a:ext uri="{FF2B5EF4-FFF2-40B4-BE49-F238E27FC236}">
                <a16:creationId xmlns:a16="http://schemas.microsoft.com/office/drawing/2014/main" id="{36F4CAB0-E948-F342-92F6-589D0B92CAB7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Chevron 22">
            <a:extLst>
              <a:ext uri="{FF2B5EF4-FFF2-40B4-BE49-F238E27FC236}">
                <a16:creationId xmlns:a16="http://schemas.microsoft.com/office/drawing/2014/main" id="{61F2B5B6-DE5C-A84A-B186-9F81E78F0969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FE36B3D2-0C19-5A49-A224-BFD686729557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64853B18-8C89-534D-8294-B18F3DFB410E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A459F43-2BE8-7E4B-815D-60B3FA5F5783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82AE31F-81A9-8946-901E-3A74E1C3BCA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F2103C6-2CA5-1140-A61B-169D26057F4A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0A99DC4E-D1F3-474D-B9B3-A8F39A526EA7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F4F77C56-1B3F-D24F-8DEE-E34D96A6E4CD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7F07FD28-873E-2D48-831F-5D8CAF8A49DB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4FC85DD7-D22D-644D-AE10-FD134706CD26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8CCAE12E-AD6E-DE47-9AA6-C2983FC5A6A5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5B7ABFE3-B963-5747-B0B7-A91E82A8EC20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BA4BE508-02F3-6940-83A8-853B40C034C7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D9C256A7-2C50-0A47-90CF-1A278272F947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83EE5D5B-5C05-F840-94F6-273A9B4CC7C0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E714E675-0CC7-664F-9E6E-6800F1886115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AD7393D-F6C3-7E49-AED1-C6D5277A5BB8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056316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3</a:t>
            </a:fld>
            <a:endParaRPr lang="fr-FR"/>
          </a:p>
        </p:txBody>
      </p:sp>
      <p:sp>
        <p:nvSpPr>
          <p:cNvPr id="30" name="Signalisation droite 29">
            <a:extLst>
              <a:ext uri="{FF2B5EF4-FFF2-40B4-BE49-F238E27FC236}">
                <a16:creationId xmlns:a16="http://schemas.microsoft.com/office/drawing/2014/main" id="{EE1FC74C-341C-6242-BC7C-31C0C0703099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17B6CBC1-86F9-A944-9437-4997820D188C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60EEC5E5-4777-D847-9C17-E43F39CD4D6D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5F9570D9-F9B6-704C-B1EF-5868340D0BBA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DB754B3A-E429-D347-A1FA-07532A6D05DE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69B6687D-D7ED-D546-AFD3-C64459B3964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0CC34CB1-644F-2F40-9B54-3D99A6D7006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D763977F-413D-CF4A-B45F-6F1554091286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74BDFB7B-A9E6-5D46-BBBF-1B2123C118BE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Chevron 38">
            <a:extLst>
              <a:ext uri="{FF2B5EF4-FFF2-40B4-BE49-F238E27FC236}">
                <a16:creationId xmlns:a16="http://schemas.microsoft.com/office/drawing/2014/main" id="{C72DE9D1-DA4B-744F-B550-9AC844381BCE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Chevron 39">
            <a:extLst>
              <a:ext uri="{FF2B5EF4-FFF2-40B4-BE49-F238E27FC236}">
                <a16:creationId xmlns:a16="http://schemas.microsoft.com/office/drawing/2014/main" id="{9673C465-12CE-004C-AF15-C6484A8498D0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B0D9CEEB-1F86-9644-97D3-89A462BCB129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2" name="Chevron 41">
            <a:extLst>
              <a:ext uri="{FF2B5EF4-FFF2-40B4-BE49-F238E27FC236}">
                <a16:creationId xmlns:a16="http://schemas.microsoft.com/office/drawing/2014/main" id="{E6DD1E79-39C7-ED4D-AD5E-11EBF9E45628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6B658A75-051F-AE45-A651-5C6D4639D9AC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A6E6E4C8-2D1D-9D4E-B04A-42F4B3768B3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087CC35E-A2C8-D64E-ACEE-868DB71C9393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C476F9C6-441C-8D41-92DB-B86849539951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07EFD246-743F-9B4A-B8A2-3B3FC9BF4727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440051E-F87A-5344-B7C6-5EDD27E9B905}"/>
              </a:ext>
            </a:extLst>
          </p:cNvPr>
          <p:cNvSpPr txBox="1"/>
          <p:nvPr/>
        </p:nvSpPr>
        <p:spPr>
          <a:xfrm>
            <a:off x="122528" y="1531228"/>
            <a:ext cx="2181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Passé prestigieux :</a:t>
            </a:r>
            <a:endParaRPr lang="fr-FR" dirty="0"/>
          </a:p>
        </p:txBody>
      </p:sp>
      <p:pic>
        <p:nvPicPr>
          <p:cNvPr id="50" name="Image 49">
            <a:extLst>
              <a:ext uri="{FF2B5EF4-FFF2-40B4-BE49-F238E27FC236}">
                <a16:creationId xmlns:a16="http://schemas.microsoft.com/office/drawing/2014/main" id="{44DEA6E5-FC56-3440-B8AA-6840B0489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944" y="2537126"/>
            <a:ext cx="11709400" cy="372110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C6365085-0F15-B04A-A13D-72E06BD1B36D}"/>
              </a:ext>
            </a:extLst>
          </p:cNvPr>
          <p:cNvSpPr txBox="1"/>
          <p:nvPr/>
        </p:nvSpPr>
        <p:spPr>
          <a:xfrm>
            <a:off x="7936661" y="1621661"/>
            <a:ext cx="39362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b="1" u="sng" dirty="0"/>
              <a:t>En 2000</a:t>
            </a:r>
            <a:r>
              <a:rPr lang="fr-FR" dirty="0"/>
              <a:t>, organisation en 3 pôles : 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BE" dirty="0"/>
              <a:t>Défense ;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BE" dirty="0"/>
              <a:t>Aéronautique ;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BE" dirty="0"/>
              <a:t>Technologies de l’information et des services.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6136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4</a:t>
            </a:fld>
            <a:endParaRPr lang="fr-FR"/>
          </a:p>
        </p:txBody>
      </p:sp>
      <p:sp>
        <p:nvSpPr>
          <p:cNvPr id="30" name="Signalisation droite 29">
            <a:extLst>
              <a:ext uri="{FF2B5EF4-FFF2-40B4-BE49-F238E27FC236}">
                <a16:creationId xmlns:a16="http://schemas.microsoft.com/office/drawing/2014/main" id="{EE1FC74C-341C-6242-BC7C-31C0C0703099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17B6CBC1-86F9-A944-9437-4997820D188C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60EEC5E5-4777-D847-9C17-E43F39CD4D6D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5F9570D9-F9B6-704C-B1EF-5868340D0BBA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DB754B3A-E429-D347-A1FA-07532A6D05DE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69B6687D-D7ED-D546-AFD3-C64459B3964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0CC34CB1-644F-2F40-9B54-3D99A6D7006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D763977F-413D-CF4A-B45F-6F1554091286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74BDFB7B-A9E6-5D46-BBBF-1B2123C118BE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Chevron 38">
            <a:extLst>
              <a:ext uri="{FF2B5EF4-FFF2-40B4-BE49-F238E27FC236}">
                <a16:creationId xmlns:a16="http://schemas.microsoft.com/office/drawing/2014/main" id="{C72DE9D1-DA4B-744F-B550-9AC844381BCE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Chevron 39">
            <a:extLst>
              <a:ext uri="{FF2B5EF4-FFF2-40B4-BE49-F238E27FC236}">
                <a16:creationId xmlns:a16="http://schemas.microsoft.com/office/drawing/2014/main" id="{9673C465-12CE-004C-AF15-C6484A8498D0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B0D9CEEB-1F86-9644-97D3-89A462BCB129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2" name="Chevron 41">
            <a:extLst>
              <a:ext uri="{FF2B5EF4-FFF2-40B4-BE49-F238E27FC236}">
                <a16:creationId xmlns:a16="http://schemas.microsoft.com/office/drawing/2014/main" id="{E6DD1E79-39C7-ED4D-AD5E-11EBF9E45628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6B658A75-051F-AE45-A651-5C6D4639D9AC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A6E6E4C8-2D1D-9D4E-B04A-42F4B3768B3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087CC35E-A2C8-D64E-ACEE-868DB71C9393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C476F9C6-441C-8D41-92DB-B86849539951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07EFD246-743F-9B4A-B8A2-3B3FC9BF4727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F7C07A0-52F2-B748-B063-445D47E57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079" y="1110810"/>
            <a:ext cx="7071842" cy="260595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580ACE6-40E9-3F41-9F54-74B3A6795605}"/>
              </a:ext>
            </a:extLst>
          </p:cNvPr>
          <p:cNvSpPr txBox="1"/>
          <p:nvPr/>
        </p:nvSpPr>
        <p:spPr>
          <a:xfrm>
            <a:off x="77320" y="1110810"/>
            <a:ext cx="2419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Domaines d’activité :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F725EF6-B205-B743-AAA2-AF1ADBDFE3E8}"/>
              </a:ext>
            </a:extLst>
          </p:cNvPr>
          <p:cNvSpPr txBox="1"/>
          <p:nvPr/>
        </p:nvSpPr>
        <p:spPr>
          <a:xfrm>
            <a:off x="216131" y="3823855"/>
            <a:ext cx="45641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Dans le </a:t>
            </a:r>
            <a:r>
              <a:rPr lang="fr-FR" b="1" dirty="0">
                <a:sym typeface="Wingdings" pitchFamily="2" charset="2"/>
              </a:rPr>
              <a:t>monde</a:t>
            </a:r>
            <a:r>
              <a:rPr lang="fr-FR" dirty="0">
                <a:sym typeface="Wingdings" pitchFamily="2" charset="2"/>
              </a:rPr>
              <a:t> 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56 pays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64.000 employés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14.9 milliards €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731 millions en </a:t>
            </a:r>
            <a:r>
              <a:rPr lang="fr-FR" i="1" dirty="0">
                <a:sym typeface="Wingdings" pitchFamily="2" charset="2"/>
              </a:rPr>
              <a:t>R&amp;D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10</a:t>
            </a:r>
            <a:r>
              <a:rPr lang="fr-FR" baseline="30000" dirty="0">
                <a:sym typeface="Wingdings" pitchFamily="2" charset="2"/>
              </a:rPr>
              <a:t>ème</a:t>
            </a:r>
            <a:r>
              <a:rPr lang="fr-FR" dirty="0">
                <a:sym typeface="Wingdings" pitchFamily="2" charset="2"/>
              </a:rPr>
              <a:t> acteur mondial dans la Défense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fr-FR" dirty="0">
              <a:sym typeface="Wingdings" pitchFamily="2" charset="2"/>
            </a:endParaRPr>
          </a:p>
          <a:p>
            <a:pPr marL="742950" lvl="1" indent="-285750">
              <a:buFont typeface="Wingdings" pitchFamily="2" charset="2"/>
              <a:buChar char="Ø"/>
            </a:pPr>
            <a:endParaRPr lang="fr-FR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C85F5DF-A166-BD43-A8EE-AF79A08EC262}"/>
              </a:ext>
            </a:extLst>
          </p:cNvPr>
          <p:cNvSpPr txBox="1"/>
          <p:nvPr/>
        </p:nvSpPr>
        <p:spPr>
          <a:xfrm>
            <a:off x="6050205" y="3823855"/>
            <a:ext cx="407201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En </a:t>
            </a:r>
            <a:r>
              <a:rPr lang="fr-FR" b="1" dirty="0">
                <a:sym typeface="Wingdings" pitchFamily="2" charset="2"/>
              </a:rPr>
              <a:t>Belgique</a:t>
            </a:r>
            <a:r>
              <a:rPr lang="fr-FR" dirty="0">
                <a:sym typeface="Wingdings" pitchFamily="2" charset="2"/>
              </a:rPr>
              <a:t> : 7 sites dont Tubize 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150 employés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3 Domaines clés :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Systèmes de communication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Systèmes d’information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Protection de l’information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7332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èche vers la droite 4">
            <a:extLst>
              <a:ext uri="{FF2B5EF4-FFF2-40B4-BE49-F238E27FC236}">
                <a16:creationId xmlns:a16="http://schemas.microsoft.com/office/drawing/2014/main" id="{3ABE29E1-0110-054D-8286-58F74210EB0A}"/>
              </a:ext>
            </a:extLst>
          </p:cNvPr>
          <p:cNvSpPr/>
          <p:nvPr/>
        </p:nvSpPr>
        <p:spPr>
          <a:xfrm>
            <a:off x="4046696" y="3264181"/>
            <a:ext cx="646176" cy="2219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42F83F4-96E4-564E-80F4-EE5EFFEE6336}"/>
              </a:ext>
            </a:extLst>
          </p:cNvPr>
          <p:cNvSpPr txBox="1"/>
          <p:nvPr/>
        </p:nvSpPr>
        <p:spPr>
          <a:xfrm>
            <a:off x="2097766" y="3171032"/>
            <a:ext cx="1919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Clé de chiffrement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393D192-619D-8B46-9901-F4D8C3B250A8}"/>
              </a:ext>
            </a:extLst>
          </p:cNvPr>
          <p:cNvSpPr txBox="1"/>
          <p:nvPr/>
        </p:nvSpPr>
        <p:spPr>
          <a:xfrm>
            <a:off x="2536157" y="4079336"/>
            <a:ext cx="1486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 clair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16748AD-2A86-024B-A173-560CF228EAD7}"/>
              </a:ext>
            </a:extLst>
          </p:cNvPr>
          <p:cNvSpPr txBox="1"/>
          <p:nvPr/>
        </p:nvSpPr>
        <p:spPr>
          <a:xfrm>
            <a:off x="4986528" y="2274668"/>
            <a:ext cx="2218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Algorithme de chiffrement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9C1BFFB-0DC7-3248-BF5F-5BCCD0922649}"/>
              </a:ext>
            </a:extLst>
          </p:cNvPr>
          <p:cNvSpPr txBox="1"/>
          <p:nvPr/>
        </p:nvSpPr>
        <p:spPr>
          <a:xfrm>
            <a:off x="8234058" y="3614856"/>
            <a:ext cx="166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 chiffré</a:t>
            </a:r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7808C03D-4B33-5C45-A276-3AD6CC83A17E}"/>
              </a:ext>
            </a:extLst>
          </p:cNvPr>
          <p:cNvSpPr/>
          <p:nvPr/>
        </p:nvSpPr>
        <p:spPr>
          <a:xfrm>
            <a:off x="4046696" y="4153012"/>
            <a:ext cx="646176" cy="2219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Flèche vers la droite 10">
            <a:extLst>
              <a:ext uri="{FF2B5EF4-FFF2-40B4-BE49-F238E27FC236}">
                <a16:creationId xmlns:a16="http://schemas.microsoft.com/office/drawing/2014/main" id="{F1B333A8-71AC-174C-9D60-35761CB50288}"/>
              </a:ext>
            </a:extLst>
          </p:cNvPr>
          <p:cNvSpPr/>
          <p:nvPr/>
        </p:nvSpPr>
        <p:spPr>
          <a:xfrm>
            <a:off x="7472132" y="3688532"/>
            <a:ext cx="646176" cy="2219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A4A90D0-261D-E546-B4B3-507FAE018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216" y="2920999"/>
            <a:ext cx="2635568" cy="175704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5</a:t>
            </a:fld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5E4CA9D-7550-124A-ABBB-6D081BCF6382}"/>
              </a:ext>
            </a:extLst>
          </p:cNvPr>
          <p:cNvSpPr txBox="1"/>
          <p:nvPr/>
        </p:nvSpPr>
        <p:spPr>
          <a:xfrm>
            <a:off x="105104" y="1163993"/>
            <a:ext cx="100687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è"/>
            </a:pPr>
            <a:r>
              <a:rPr lang="fr-FR" dirty="0">
                <a:sym typeface="Wingdings" pitchFamily="2" charset="2"/>
              </a:rPr>
              <a:t>Algorithme de chiffrement = fonctions mathématiques utilisée pour chiffrer du </a:t>
            </a:r>
            <a:r>
              <a:rPr lang="fr-FR">
                <a:sym typeface="Wingdings" pitchFamily="2" charset="2"/>
              </a:rPr>
              <a:t>contenu confidentiel.</a:t>
            </a:r>
            <a:endParaRPr lang="fr-FR" dirty="0">
              <a:sym typeface="Wingdings" pitchFamily="2" charset="2"/>
            </a:endParaRPr>
          </a:p>
          <a:p>
            <a:r>
              <a:rPr lang="fr-FR" i="1" dirty="0"/>
              <a:t>     Exemples</a:t>
            </a:r>
            <a:r>
              <a:rPr lang="fr-FR" dirty="0"/>
              <a:t> : RSA, AES, …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7DD774B-6DA6-914E-A657-F987C7002992}"/>
              </a:ext>
            </a:extLst>
          </p:cNvPr>
          <p:cNvSpPr txBox="1"/>
          <p:nvPr/>
        </p:nvSpPr>
        <p:spPr>
          <a:xfrm>
            <a:off x="105104" y="5601995"/>
            <a:ext cx="7416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i="1" dirty="0" err="1"/>
              <a:t>Device</a:t>
            </a:r>
            <a:r>
              <a:rPr lang="fr-FR" dirty="0"/>
              <a:t> cryptographique = </a:t>
            </a:r>
            <a:r>
              <a:rPr lang="fr-FR" i="1" dirty="0" err="1"/>
              <a:t>device</a:t>
            </a:r>
            <a:r>
              <a:rPr lang="fr-FR" dirty="0"/>
              <a:t> supportant un algorithme de chiffrement.</a:t>
            </a:r>
          </a:p>
        </p:txBody>
      </p:sp>
      <p:sp>
        <p:nvSpPr>
          <p:cNvPr id="29" name="Signalisation droite 28">
            <a:extLst>
              <a:ext uri="{FF2B5EF4-FFF2-40B4-BE49-F238E27FC236}">
                <a16:creationId xmlns:a16="http://schemas.microsoft.com/office/drawing/2014/main" id="{508320A7-ED93-7B47-A0C2-DAEC099C1AD7}"/>
              </a:ext>
            </a:extLst>
          </p:cNvPr>
          <p:cNvSpPr/>
          <p:nvPr/>
        </p:nvSpPr>
        <p:spPr>
          <a:xfrm>
            <a:off x="51869" y="40130"/>
            <a:ext cx="1664648" cy="849953"/>
          </a:xfrm>
          <a:prstGeom prst="homePlat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3CF42193-E0A9-D14A-BA06-323979B14790}"/>
              </a:ext>
            </a:extLst>
          </p:cNvPr>
          <p:cNvSpPr/>
          <p:nvPr/>
        </p:nvSpPr>
        <p:spPr>
          <a:xfrm>
            <a:off x="1281860" y="4643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506611A-1A6C-5546-A2BF-263F2BE6F0C6}"/>
              </a:ext>
            </a:extLst>
          </p:cNvPr>
          <p:cNvSpPr txBox="1"/>
          <p:nvPr/>
        </p:nvSpPr>
        <p:spPr>
          <a:xfrm>
            <a:off x="49208" y="154032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AE69073-6A88-B640-8CD0-EFF23E82C530}"/>
              </a:ext>
            </a:extLst>
          </p:cNvPr>
          <p:cNvSpPr txBox="1"/>
          <p:nvPr/>
        </p:nvSpPr>
        <p:spPr>
          <a:xfrm>
            <a:off x="1642630" y="154032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1F25D74-BE77-414F-BFFB-2426C31B98EF}"/>
              </a:ext>
            </a:extLst>
          </p:cNvPr>
          <p:cNvSpPr txBox="1"/>
          <p:nvPr/>
        </p:nvSpPr>
        <p:spPr>
          <a:xfrm>
            <a:off x="4024367" y="143230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F9367582-CCB1-264A-A3A9-73E4B161AEF6}"/>
              </a:ext>
            </a:extLst>
          </p:cNvPr>
          <p:cNvSpPr txBox="1"/>
          <p:nvPr/>
        </p:nvSpPr>
        <p:spPr>
          <a:xfrm>
            <a:off x="5925305" y="143229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A5DA44C-B02A-5F49-957E-2C025C1B27B5}"/>
              </a:ext>
            </a:extLst>
          </p:cNvPr>
          <p:cNvSpPr txBox="1"/>
          <p:nvPr/>
        </p:nvSpPr>
        <p:spPr>
          <a:xfrm>
            <a:off x="7845949" y="143857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E62EB2BB-7546-374F-AD54-7CA64C62B4C3}"/>
              </a:ext>
            </a:extLst>
          </p:cNvPr>
          <p:cNvSpPr txBox="1"/>
          <p:nvPr/>
        </p:nvSpPr>
        <p:spPr>
          <a:xfrm>
            <a:off x="10136984" y="143687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7" name="Chevron 36">
            <a:extLst>
              <a:ext uri="{FF2B5EF4-FFF2-40B4-BE49-F238E27FC236}">
                <a16:creationId xmlns:a16="http://schemas.microsoft.com/office/drawing/2014/main" id="{3B162AC3-E05E-9F4A-A508-187FA3F427E2}"/>
              </a:ext>
            </a:extLst>
          </p:cNvPr>
          <p:cNvSpPr/>
          <p:nvPr/>
        </p:nvSpPr>
        <p:spPr>
          <a:xfrm>
            <a:off x="3018661" y="49255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27DBE7E8-2AFF-7043-B2A4-D9CBDF4B51A6}"/>
              </a:ext>
            </a:extLst>
          </p:cNvPr>
          <p:cNvSpPr/>
          <p:nvPr/>
        </p:nvSpPr>
        <p:spPr>
          <a:xfrm>
            <a:off x="4775493" y="45980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Chevron 38">
            <a:extLst>
              <a:ext uri="{FF2B5EF4-FFF2-40B4-BE49-F238E27FC236}">
                <a16:creationId xmlns:a16="http://schemas.microsoft.com/office/drawing/2014/main" id="{E6B09E90-6862-4948-A333-19EF55F2EB2C}"/>
              </a:ext>
            </a:extLst>
          </p:cNvPr>
          <p:cNvSpPr/>
          <p:nvPr/>
        </p:nvSpPr>
        <p:spPr>
          <a:xfrm>
            <a:off x="6516602" y="45545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Chevron 39">
            <a:extLst>
              <a:ext uri="{FF2B5EF4-FFF2-40B4-BE49-F238E27FC236}">
                <a16:creationId xmlns:a16="http://schemas.microsoft.com/office/drawing/2014/main" id="{A93F97F0-CF20-284A-A3DC-E09CC3006838}"/>
              </a:ext>
            </a:extLst>
          </p:cNvPr>
          <p:cNvSpPr/>
          <p:nvPr/>
        </p:nvSpPr>
        <p:spPr>
          <a:xfrm>
            <a:off x="8269126" y="45980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11994568-FCBC-704D-B52E-29C84D6F1642}"/>
              </a:ext>
            </a:extLst>
          </p:cNvPr>
          <p:cNvSpPr/>
          <p:nvPr/>
        </p:nvSpPr>
        <p:spPr>
          <a:xfrm>
            <a:off x="10001270" y="52204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FDDD96E8-B31D-D642-AADF-19E6FC45C3A8}"/>
              </a:ext>
            </a:extLst>
          </p:cNvPr>
          <p:cNvSpPr txBox="1"/>
          <p:nvPr/>
        </p:nvSpPr>
        <p:spPr>
          <a:xfrm>
            <a:off x="3269317" y="15532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A1DD970E-0F2F-9049-AFDC-9F6778D3BB26}"/>
              </a:ext>
            </a:extLst>
          </p:cNvPr>
          <p:cNvSpPr txBox="1"/>
          <p:nvPr/>
        </p:nvSpPr>
        <p:spPr>
          <a:xfrm>
            <a:off x="4998771" y="-14299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B2C2275F-F0F7-AC49-8FD2-B8565939D1D9}"/>
              </a:ext>
            </a:extLst>
          </p:cNvPr>
          <p:cNvSpPr txBox="1"/>
          <p:nvPr/>
        </p:nvSpPr>
        <p:spPr>
          <a:xfrm>
            <a:off x="6702223" y="-14299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428FA2FB-261C-9C44-B6AE-604A876300DF}"/>
              </a:ext>
            </a:extLst>
          </p:cNvPr>
          <p:cNvSpPr txBox="1"/>
          <p:nvPr/>
        </p:nvSpPr>
        <p:spPr>
          <a:xfrm>
            <a:off x="8635582" y="8005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8D84B566-655A-6A47-892E-11A688E63E38}"/>
              </a:ext>
            </a:extLst>
          </p:cNvPr>
          <p:cNvSpPr txBox="1"/>
          <p:nvPr/>
        </p:nvSpPr>
        <p:spPr>
          <a:xfrm>
            <a:off x="10348399" y="13810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035173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6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875C50-039C-054D-B5FC-758E02EDC3CF}"/>
              </a:ext>
            </a:extLst>
          </p:cNvPr>
          <p:cNvSpPr/>
          <p:nvPr/>
        </p:nvSpPr>
        <p:spPr>
          <a:xfrm>
            <a:off x="6106968" y="3429791"/>
            <a:ext cx="2383436" cy="23834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BB831BC1-6597-3548-B659-36D7BF39ED65}"/>
              </a:ext>
            </a:extLst>
          </p:cNvPr>
          <p:cNvCxnSpPr>
            <a:stCxn id="5" idx="0"/>
            <a:endCxn id="5" idx="2"/>
          </p:cNvCxnSpPr>
          <p:nvPr/>
        </p:nvCxnSpPr>
        <p:spPr>
          <a:xfrm>
            <a:off x="7298686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0D11B22-DB51-3846-9C83-B559EC687C34}"/>
              </a:ext>
            </a:extLst>
          </p:cNvPr>
          <p:cNvCxnSpPr/>
          <p:nvPr/>
        </p:nvCxnSpPr>
        <p:spPr>
          <a:xfrm>
            <a:off x="7870811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FF633CB-305D-7C4B-882C-59ADAECC2BB3}"/>
              </a:ext>
            </a:extLst>
          </p:cNvPr>
          <p:cNvCxnSpPr/>
          <p:nvPr/>
        </p:nvCxnSpPr>
        <p:spPr>
          <a:xfrm>
            <a:off x="6704077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A95EEF9-45C5-A940-BE36-AD1A86C513B2}"/>
              </a:ext>
            </a:extLst>
          </p:cNvPr>
          <p:cNvCxnSpPr>
            <a:stCxn id="5" idx="1"/>
            <a:endCxn id="5" idx="3"/>
          </p:cNvCxnSpPr>
          <p:nvPr/>
        </p:nvCxnSpPr>
        <p:spPr>
          <a:xfrm>
            <a:off x="6106968" y="4621509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244CAD91-062C-CF46-86CD-FC27B239114A}"/>
              </a:ext>
            </a:extLst>
          </p:cNvPr>
          <p:cNvCxnSpPr/>
          <p:nvPr/>
        </p:nvCxnSpPr>
        <p:spPr>
          <a:xfrm>
            <a:off x="6106968" y="4024400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C917829A-E476-A545-93F3-5FEF24B99C34}"/>
              </a:ext>
            </a:extLst>
          </p:cNvPr>
          <p:cNvCxnSpPr/>
          <p:nvPr/>
        </p:nvCxnSpPr>
        <p:spPr>
          <a:xfrm>
            <a:off x="6106968" y="5211121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074FC482-D92D-964B-89BB-F1F3F302EF54}"/>
              </a:ext>
            </a:extLst>
          </p:cNvPr>
          <p:cNvSpPr txBox="1"/>
          <p:nvPr/>
        </p:nvSpPr>
        <p:spPr>
          <a:xfrm>
            <a:off x="6202583" y="3525791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0</a:t>
            </a:r>
            <a:endParaRPr lang="fr-FR" sz="2000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2C721D0-AD66-3743-95E0-FEF1889671C0}"/>
              </a:ext>
            </a:extLst>
          </p:cNvPr>
          <p:cNvSpPr txBox="1"/>
          <p:nvPr/>
        </p:nvSpPr>
        <p:spPr>
          <a:xfrm>
            <a:off x="6206904" y="4115402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</a:t>
            </a:r>
            <a:endParaRPr lang="fr-FR" sz="2000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6716D95-DECA-F040-8A4A-489CFDFE5BFF}"/>
              </a:ext>
            </a:extLst>
          </p:cNvPr>
          <p:cNvSpPr txBox="1"/>
          <p:nvPr/>
        </p:nvSpPr>
        <p:spPr>
          <a:xfrm>
            <a:off x="6208154" y="4682527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2</a:t>
            </a:r>
            <a:endParaRPr lang="fr-FR" sz="200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D85019B-DB2D-8340-B3A2-B13FA2A4668C}"/>
              </a:ext>
            </a:extLst>
          </p:cNvPr>
          <p:cNvSpPr txBox="1"/>
          <p:nvPr/>
        </p:nvSpPr>
        <p:spPr>
          <a:xfrm>
            <a:off x="6202583" y="5309619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3</a:t>
            </a:r>
            <a:endParaRPr lang="fr-FR" sz="2000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D32358C-D3D5-0E43-820B-F51571770206}"/>
              </a:ext>
            </a:extLst>
          </p:cNvPr>
          <p:cNvSpPr txBox="1"/>
          <p:nvPr/>
        </p:nvSpPr>
        <p:spPr>
          <a:xfrm>
            <a:off x="6814875" y="3525791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4</a:t>
            </a:r>
            <a:endParaRPr lang="fr-FR" sz="20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A876286-98B9-A44A-BB20-B07D7304F037}"/>
              </a:ext>
            </a:extLst>
          </p:cNvPr>
          <p:cNvSpPr txBox="1"/>
          <p:nvPr/>
        </p:nvSpPr>
        <p:spPr>
          <a:xfrm>
            <a:off x="6819196" y="4115402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5</a:t>
            </a:r>
            <a:endParaRPr lang="fr-FR" sz="20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66AC80D0-2EF9-5B40-968B-675C70743970}"/>
              </a:ext>
            </a:extLst>
          </p:cNvPr>
          <p:cNvSpPr txBox="1"/>
          <p:nvPr/>
        </p:nvSpPr>
        <p:spPr>
          <a:xfrm>
            <a:off x="6820446" y="4682527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6</a:t>
            </a:r>
            <a:endParaRPr lang="fr-FR" sz="20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9B15ED0-3C92-564E-93EB-BD24D26A532E}"/>
              </a:ext>
            </a:extLst>
          </p:cNvPr>
          <p:cNvSpPr txBox="1"/>
          <p:nvPr/>
        </p:nvSpPr>
        <p:spPr>
          <a:xfrm>
            <a:off x="6814875" y="5309619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7</a:t>
            </a:r>
            <a:endParaRPr lang="fr-FR" sz="2000"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7CF927B3-915F-6643-9945-F58461E11984}"/>
              </a:ext>
            </a:extLst>
          </p:cNvPr>
          <p:cNvSpPr txBox="1"/>
          <p:nvPr/>
        </p:nvSpPr>
        <p:spPr>
          <a:xfrm>
            <a:off x="7402757" y="3525791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8</a:t>
            </a:r>
            <a:endParaRPr lang="fr-FR" sz="2000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EF98AF61-6F4E-DC48-850D-C0E596251A30}"/>
              </a:ext>
            </a:extLst>
          </p:cNvPr>
          <p:cNvSpPr txBox="1"/>
          <p:nvPr/>
        </p:nvSpPr>
        <p:spPr>
          <a:xfrm>
            <a:off x="7407078" y="4115402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9</a:t>
            </a:r>
            <a:endParaRPr lang="fr-FR" sz="2000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9441C1C-6109-4845-B86B-623E24B94ADD}"/>
              </a:ext>
            </a:extLst>
          </p:cNvPr>
          <p:cNvSpPr txBox="1"/>
          <p:nvPr/>
        </p:nvSpPr>
        <p:spPr>
          <a:xfrm>
            <a:off x="7408328" y="4682527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10</a:t>
            </a:r>
            <a:endParaRPr lang="fr-FR" sz="2000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A958B0F2-F9D8-804A-AB4C-160CC4160E36}"/>
              </a:ext>
            </a:extLst>
          </p:cNvPr>
          <p:cNvSpPr txBox="1"/>
          <p:nvPr/>
        </p:nvSpPr>
        <p:spPr>
          <a:xfrm>
            <a:off x="7402757" y="5309619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11</a:t>
            </a:r>
            <a:endParaRPr lang="fr-FR" sz="2000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D5FCC9C-AEDA-DF4A-A9A3-407D6CB91C3D}"/>
              </a:ext>
            </a:extLst>
          </p:cNvPr>
          <p:cNvSpPr txBox="1"/>
          <p:nvPr/>
        </p:nvSpPr>
        <p:spPr>
          <a:xfrm>
            <a:off x="7977379" y="3525791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12</a:t>
            </a:r>
            <a:endParaRPr lang="fr-FR" sz="2000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4966B1F-CE0D-E845-BC93-0D4D63071557}"/>
              </a:ext>
            </a:extLst>
          </p:cNvPr>
          <p:cNvSpPr txBox="1"/>
          <p:nvPr/>
        </p:nvSpPr>
        <p:spPr>
          <a:xfrm>
            <a:off x="7981700" y="4115402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13</a:t>
            </a:r>
            <a:endParaRPr lang="fr-FR" sz="2000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F28F2D2C-56AC-0D48-A712-FC8A158B06D1}"/>
              </a:ext>
            </a:extLst>
          </p:cNvPr>
          <p:cNvSpPr txBox="1"/>
          <p:nvPr/>
        </p:nvSpPr>
        <p:spPr>
          <a:xfrm>
            <a:off x="7982950" y="4682527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14</a:t>
            </a:r>
            <a:endParaRPr lang="fr-FR" sz="2000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BAC245E2-9466-204A-9A31-F571D1CE7F00}"/>
              </a:ext>
            </a:extLst>
          </p:cNvPr>
          <p:cNvSpPr txBox="1"/>
          <p:nvPr/>
        </p:nvSpPr>
        <p:spPr>
          <a:xfrm>
            <a:off x="7977379" y="5309619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15</a:t>
            </a:r>
            <a:endParaRPr lang="fr-FR" sz="20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838D52-8A0B-F944-8B6A-2E3CC9555808}"/>
              </a:ext>
            </a:extLst>
          </p:cNvPr>
          <p:cNvSpPr/>
          <p:nvPr/>
        </p:nvSpPr>
        <p:spPr>
          <a:xfrm>
            <a:off x="3269317" y="3429791"/>
            <a:ext cx="2383436" cy="23834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A309FD3F-8546-B849-A8DA-9E8A0B7F40FB}"/>
              </a:ext>
            </a:extLst>
          </p:cNvPr>
          <p:cNvCxnSpPr>
            <a:stCxn id="29" idx="0"/>
            <a:endCxn id="29" idx="2"/>
          </p:cNvCxnSpPr>
          <p:nvPr/>
        </p:nvCxnSpPr>
        <p:spPr>
          <a:xfrm>
            <a:off x="4461035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227F58E1-063D-294F-A148-B88FB600C051}"/>
              </a:ext>
            </a:extLst>
          </p:cNvPr>
          <p:cNvCxnSpPr>
            <a:cxnSpLocks/>
          </p:cNvCxnSpPr>
          <p:nvPr/>
        </p:nvCxnSpPr>
        <p:spPr>
          <a:xfrm>
            <a:off x="5033160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A04A639A-5490-AA47-B670-003991056E8D}"/>
              </a:ext>
            </a:extLst>
          </p:cNvPr>
          <p:cNvCxnSpPr>
            <a:cxnSpLocks/>
          </p:cNvCxnSpPr>
          <p:nvPr/>
        </p:nvCxnSpPr>
        <p:spPr>
          <a:xfrm>
            <a:off x="3866426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3A444E56-3835-2E4E-A2C9-F25B16D0CC8C}"/>
              </a:ext>
            </a:extLst>
          </p:cNvPr>
          <p:cNvCxnSpPr>
            <a:stCxn id="29" idx="1"/>
            <a:endCxn id="29" idx="3"/>
          </p:cNvCxnSpPr>
          <p:nvPr/>
        </p:nvCxnSpPr>
        <p:spPr>
          <a:xfrm>
            <a:off x="3269317" y="4621509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CD0F52D6-685F-2847-87E7-52D1CAD54BAE}"/>
              </a:ext>
            </a:extLst>
          </p:cNvPr>
          <p:cNvCxnSpPr>
            <a:cxnSpLocks/>
          </p:cNvCxnSpPr>
          <p:nvPr/>
        </p:nvCxnSpPr>
        <p:spPr>
          <a:xfrm>
            <a:off x="3269317" y="4024400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0167DBD8-F8E7-4F4D-B718-288D49579CEE}"/>
              </a:ext>
            </a:extLst>
          </p:cNvPr>
          <p:cNvCxnSpPr>
            <a:cxnSpLocks/>
          </p:cNvCxnSpPr>
          <p:nvPr/>
        </p:nvCxnSpPr>
        <p:spPr>
          <a:xfrm>
            <a:off x="3269317" y="5211121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ZoneTexte 35">
            <a:extLst>
              <a:ext uri="{FF2B5EF4-FFF2-40B4-BE49-F238E27FC236}">
                <a16:creationId xmlns:a16="http://schemas.microsoft.com/office/drawing/2014/main" id="{0D3A1441-B03A-3147-8BCF-FBF4F416B311}"/>
              </a:ext>
            </a:extLst>
          </p:cNvPr>
          <p:cNvSpPr txBox="1"/>
          <p:nvPr/>
        </p:nvSpPr>
        <p:spPr>
          <a:xfrm>
            <a:off x="3364932" y="3525791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0</a:t>
            </a:r>
            <a:endParaRPr lang="fr-FR" sz="2000" dirty="0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4676CFF1-199D-9343-AC6A-D53846C3E0DF}"/>
              </a:ext>
            </a:extLst>
          </p:cNvPr>
          <p:cNvSpPr txBox="1"/>
          <p:nvPr/>
        </p:nvSpPr>
        <p:spPr>
          <a:xfrm>
            <a:off x="3369253" y="4115402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</a:t>
            </a:r>
            <a:endParaRPr lang="fr-FR" sz="2000" dirty="0"/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C6048CA1-D727-7D4B-BE8C-8E35D307C78E}"/>
              </a:ext>
            </a:extLst>
          </p:cNvPr>
          <p:cNvSpPr txBox="1"/>
          <p:nvPr/>
        </p:nvSpPr>
        <p:spPr>
          <a:xfrm>
            <a:off x="3370503" y="4682527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2</a:t>
            </a:r>
            <a:endParaRPr lang="fr-FR" sz="2000" dirty="0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85A5AC4-CED9-004C-A689-B9A4D12B3C7B}"/>
              </a:ext>
            </a:extLst>
          </p:cNvPr>
          <p:cNvSpPr txBox="1"/>
          <p:nvPr/>
        </p:nvSpPr>
        <p:spPr>
          <a:xfrm>
            <a:off x="3364932" y="5309619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3</a:t>
            </a:r>
            <a:endParaRPr lang="fr-FR" sz="2000" dirty="0"/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0DCAE639-A03D-704A-962B-1478134AEE1D}"/>
              </a:ext>
            </a:extLst>
          </p:cNvPr>
          <p:cNvSpPr txBox="1"/>
          <p:nvPr/>
        </p:nvSpPr>
        <p:spPr>
          <a:xfrm>
            <a:off x="3977224" y="3525791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4</a:t>
            </a:r>
            <a:endParaRPr lang="fr-FR" sz="2000" dirty="0"/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C122AADB-FC38-804E-AC7E-03CC096D613C}"/>
              </a:ext>
            </a:extLst>
          </p:cNvPr>
          <p:cNvSpPr txBox="1"/>
          <p:nvPr/>
        </p:nvSpPr>
        <p:spPr>
          <a:xfrm>
            <a:off x="3981545" y="4115402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5</a:t>
            </a:r>
            <a:endParaRPr lang="fr-FR" sz="2000" dirty="0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6E89C855-7C76-B046-81A8-EB6048E007D9}"/>
              </a:ext>
            </a:extLst>
          </p:cNvPr>
          <p:cNvSpPr txBox="1"/>
          <p:nvPr/>
        </p:nvSpPr>
        <p:spPr>
          <a:xfrm>
            <a:off x="3982795" y="4682527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6</a:t>
            </a:r>
            <a:endParaRPr lang="fr-FR" sz="2000" dirty="0"/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A491EF23-A676-074E-A906-B7A1A095EB22}"/>
              </a:ext>
            </a:extLst>
          </p:cNvPr>
          <p:cNvSpPr txBox="1"/>
          <p:nvPr/>
        </p:nvSpPr>
        <p:spPr>
          <a:xfrm>
            <a:off x="3977224" y="5309619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7</a:t>
            </a:r>
            <a:endParaRPr lang="fr-FR" sz="2000" dirty="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89C3C21A-3981-2345-9323-54AD44575B0A}"/>
              </a:ext>
            </a:extLst>
          </p:cNvPr>
          <p:cNvSpPr txBox="1"/>
          <p:nvPr/>
        </p:nvSpPr>
        <p:spPr>
          <a:xfrm>
            <a:off x="4565106" y="3525791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8</a:t>
            </a:r>
            <a:endParaRPr lang="fr-FR" sz="2000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124C9A3B-3DD6-D74B-BF55-F26DC3D7FBB0}"/>
              </a:ext>
            </a:extLst>
          </p:cNvPr>
          <p:cNvSpPr txBox="1"/>
          <p:nvPr/>
        </p:nvSpPr>
        <p:spPr>
          <a:xfrm>
            <a:off x="4569427" y="4115402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9</a:t>
            </a:r>
            <a:endParaRPr lang="fr-FR" sz="2000" dirty="0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52706D5-01E6-D543-AF2C-7CB1A4C5A0B9}"/>
              </a:ext>
            </a:extLst>
          </p:cNvPr>
          <p:cNvSpPr txBox="1"/>
          <p:nvPr/>
        </p:nvSpPr>
        <p:spPr>
          <a:xfrm>
            <a:off x="4570677" y="4682527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10</a:t>
            </a:r>
            <a:endParaRPr lang="fr-FR" sz="2000" dirty="0"/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A564E679-1855-5645-B780-7082E02F806D}"/>
              </a:ext>
            </a:extLst>
          </p:cNvPr>
          <p:cNvSpPr txBox="1"/>
          <p:nvPr/>
        </p:nvSpPr>
        <p:spPr>
          <a:xfrm>
            <a:off x="4565106" y="5309619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11</a:t>
            </a:r>
            <a:endParaRPr lang="fr-FR" sz="2000" dirty="0"/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AAF45145-103A-374D-95E2-8BAA481B69FA}"/>
              </a:ext>
            </a:extLst>
          </p:cNvPr>
          <p:cNvSpPr txBox="1"/>
          <p:nvPr/>
        </p:nvSpPr>
        <p:spPr>
          <a:xfrm>
            <a:off x="5139728" y="3525791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12</a:t>
            </a:r>
            <a:endParaRPr lang="fr-FR" sz="2000" dirty="0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00427851-C1D4-1C40-84D4-0A955F2551AD}"/>
              </a:ext>
            </a:extLst>
          </p:cNvPr>
          <p:cNvSpPr txBox="1"/>
          <p:nvPr/>
        </p:nvSpPr>
        <p:spPr>
          <a:xfrm>
            <a:off x="5144049" y="4115402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13</a:t>
            </a:r>
            <a:endParaRPr lang="fr-FR" sz="2000" dirty="0"/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7A80B5B8-C20C-EE41-A165-878BA0F11F3C}"/>
              </a:ext>
            </a:extLst>
          </p:cNvPr>
          <p:cNvSpPr txBox="1"/>
          <p:nvPr/>
        </p:nvSpPr>
        <p:spPr>
          <a:xfrm>
            <a:off x="5145299" y="4682527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14</a:t>
            </a:r>
            <a:endParaRPr lang="fr-FR" sz="2000" dirty="0"/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4666DBD8-F831-2848-8095-E2E0C6BC325E}"/>
              </a:ext>
            </a:extLst>
          </p:cNvPr>
          <p:cNvSpPr txBox="1"/>
          <p:nvPr/>
        </p:nvSpPr>
        <p:spPr>
          <a:xfrm>
            <a:off x="5139728" y="5309619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15</a:t>
            </a:r>
            <a:endParaRPr lang="fr-FR" sz="2000" dirty="0"/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C438E74D-CC4E-104D-9A0C-126CF23CC929}"/>
              </a:ext>
            </a:extLst>
          </p:cNvPr>
          <p:cNvSpPr txBox="1"/>
          <p:nvPr/>
        </p:nvSpPr>
        <p:spPr>
          <a:xfrm>
            <a:off x="6497857" y="5904228"/>
            <a:ext cx="1601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STATE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06D2A567-1730-9349-A668-3D32F5F0023C}"/>
              </a:ext>
            </a:extLst>
          </p:cNvPr>
          <p:cNvSpPr txBox="1"/>
          <p:nvPr/>
        </p:nvSpPr>
        <p:spPr>
          <a:xfrm>
            <a:off x="3839711" y="5904228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clé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22AD14A-A139-EA48-879B-ADD3ED89F86E}"/>
              </a:ext>
            </a:extLst>
          </p:cNvPr>
          <p:cNvSpPr txBox="1"/>
          <p:nvPr/>
        </p:nvSpPr>
        <p:spPr>
          <a:xfrm>
            <a:off x="103194" y="1053183"/>
            <a:ext cx="503503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Nouveau standard de chiffrement : </a:t>
            </a:r>
            <a:r>
              <a:rPr lang="fr-FR" b="1" dirty="0">
                <a:sym typeface="Wingdings" pitchFamily="2" charset="2"/>
              </a:rPr>
              <a:t>AES</a:t>
            </a:r>
          </a:p>
          <a:p>
            <a:pPr marL="285750" indent="-285750">
              <a:buFont typeface="Wingdings" pitchFamily="2" charset="2"/>
              <a:buChar char="à"/>
            </a:pPr>
            <a:endParaRPr lang="fr-FR" b="1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Caractéristiques :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Chiffrement symétrique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Clé secrète de 128 bits (192, 256 bits)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Blocs de données de 128 bits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Matrices de 4x4 : 1 élément = 1byte = 8 bits</a:t>
            </a:r>
          </a:p>
          <a:p>
            <a:endParaRPr lang="fr-FR" dirty="0"/>
          </a:p>
        </p:txBody>
      </p:sp>
      <p:sp>
        <p:nvSpPr>
          <p:cNvPr id="66" name="Signalisation droite 65">
            <a:extLst>
              <a:ext uri="{FF2B5EF4-FFF2-40B4-BE49-F238E27FC236}">
                <a16:creationId xmlns:a16="http://schemas.microsoft.com/office/drawing/2014/main" id="{6DE872A2-57FD-A442-BED9-8031BA3D4AE8}"/>
              </a:ext>
            </a:extLst>
          </p:cNvPr>
          <p:cNvSpPr/>
          <p:nvPr/>
        </p:nvSpPr>
        <p:spPr>
          <a:xfrm>
            <a:off x="51869" y="40130"/>
            <a:ext cx="1664648" cy="849953"/>
          </a:xfrm>
          <a:prstGeom prst="homePlat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Chevron 66">
            <a:extLst>
              <a:ext uri="{FF2B5EF4-FFF2-40B4-BE49-F238E27FC236}">
                <a16:creationId xmlns:a16="http://schemas.microsoft.com/office/drawing/2014/main" id="{8DA74209-4E4E-1546-97BA-423C6C5AD48D}"/>
              </a:ext>
            </a:extLst>
          </p:cNvPr>
          <p:cNvSpPr/>
          <p:nvPr/>
        </p:nvSpPr>
        <p:spPr>
          <a:xfrm>
            <a:off x="1281860" y="4643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2645DEF6-2AE4-1F46-A760-A3AC378EC276}"/>
              </a:ext>
            </a:extLst>
          </p:cNvPr>
          <p:cNvSpPr txBox="1"/>
          <p:nvPr/>
        </p:nvSpPr>
        <p:spPr>
          <a:xfrm>
            <a:off x="49208" y="154032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B81B001E-9E1C-9749-830D-D2B3C6E73755}"/>
              </a:ext>
            </a:extLst>
          </p:cNvPr>
          <p:cNvSpPr txBox="1"/>
          <p:nvPr/>
        </p:nvSpPr>
        <p:spPr>
          <a:xfrm>
            <a:off x="1642630" y="154032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CD0F5FE4-83C6-2943-9161-1843E8ED31C8}"/>
              </a:ext>
            </a:extLst>
          </p:cNvPr>
          <p:cNvSpPr txBox="1"/>
          <p:nvPr/>
        </p:nvSpPr>
        <p:spPr>
          <a:xfrm>
            <a:off x="4024367" y="143230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3004DDA5-1C28-3742-93F6-5D68C708888E}"/>
              </a:ext>
            </a:extLst>
          </p:cNvPr>
          <p:cNvSpPr txBox="1"/>
          <p:nvPr/>
        </p:nvSpPr>
        <p:spPr>
          <a:xfrm>
            <a:off x="5925305" y="143229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FEB8FEC9-FFC2-9544-A01A-2048630FB30D}"/>
              </a:ext>
            </a:extLst>
          </p:cNvPr>
          <p:cNvSpPr txBox="1"/>
          <p:nvPr/>
        </p:nvSpPr>
        <p:spPr>
          <a:xfrm>
            <a:off x="7845949" y="143857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B217E827-2215-4942-B9E7-EB585D1B6775}"/>
              </a:ext>
            </a:extLst>
          </p:cNvPr>
          <p:cNvSpPr txBox="1"/>
          <p:nvPr/>
        </p:nvSpPr>
        <p:spPr>
          <a:xfrm>
            <a:off x="10136984" y="143687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74" name="Chevron 73">
            <a:extLst>
              <a:ext uri="{FF2B5EF4-FFF2-40B4-BE49-F238E27FC236}">
                <a16:creationId xmlns:a16="http://schemas.microsoft.com/office/drawing/2014/main" id="{3CC8BDE2-B8AB-E041-B49A-5FD0B9FFC5AF}"/>
              </a:ext>
            </a:extLst>
          </p:cNvPr>
          <p:cNvSpPr/>
          <p:nvPr/>
        </p:nvSpPr>
        <p:spPr>
          <a:xfrm>
            <a:off x="3018661" y="49255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5" name="Chevron 74">
            <a:extLst>
              <a:ext uri="{FF2B5EF4-FFF2-40B4-BE49-F238E27FC236}">
                <a16:creationId xmlns:a16="http://schemas.microsoft.com/office/drawing/2014/main" id="{F30AADFF-E92E-934A-939E-B9C4D53C2F14}"/>
              </a:ext>
            </a:extLst>
          </p:cNvPr>
          <p:cNvSpPr/>
          <p:nvPr/>
        </p:nvSpPr>
        <p:spPr>
          <a:xfrm>
            <a:off x="4775493" y="45980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6" name="Chevron 75">
            <a:extLst>
              <a:ext uri="{FF2B5EF4-FFF2-40B4-BE49-F238E27FC236}">
                <a16:creationId xmlns:a16="http://schemas.microsoft.com/office/drawing/2014/main" id="{D489674B-DBB9-F646-BBE5-012DCCEB2F23}"/>
              </a:ext>
            </a:extLst>
          </p:cNvPr>
          <p:cNvSpPr/>
          <p:nvPr/>
        </p:nvSpPr>
        <p:spPr>
          <a:xfrm>
            <a:off x="6516602" y="45545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7" name="Chevron 76">
            <a:extLst>
              <a:ext uri="{FF2B5EF4-FFF2-40B4-BE49-F238E27FC236}">
                <a16:creationId xmlns:a16="http://schemas.microsoft.com/office/drawing/2014/main" id="{9ECACBB9-9720-F046-82EF-3A6CA8B71DE5}"/>
              </a:ext>
            </a:extLst>
          </p:cNvPr>
          <p:cNvSpPr/>
          <p:nvPr/>
        </p:nvSpPr>
        <p:spPr>
          <a:xfrm>
            <a:off x="8269126" y="45980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8" name="Chevron 77">
            <a:extLst>
              <a:ext uri="{FF2B5EF4-FFF2-40B4-BE49-F238E27FC236}">
                <a16:creationId xmlns:a16="http://schemas.microsoft.com/office/drawing/2014/main" id="{F55B6566-CC8E-FE46-A924-6FA9DC1B9930}"/>
              </a:ext>
            </a:extLst>
          </p:cNvPr>
          <p:cNvSpPr/>
          <p:nvPr/>
        </p:nvSpPr>
        <p:spPr>
          <a:xfrm>
            <a:off x="10001270" y="52204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40907FFC-31CC-3C4B-8C71-5FB7D59FAEC6}"/>
              </a:ext>
            </a:extLst>
          </p:cNvPr>
          <p:cNvSpPr txBox="1"/>
          <p:nvPr/>
        </p:nvSpPr>
        <p:spPr>
          <a:xfrm>
            <a:off x="3269317" y="15532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30F8DA49-0C15-4B43-809C-801B68BE0819}"/>
              </a:ext>
            </a:extLst>
          </p:cNvPr>
          <p:cNvSpPr txBox="1"/>
          <p:nvPr/>
        </p:nvSpPr>
        <p:spPr>
          <a:xfrm>
            <a:off x="4998771" y="-14299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CEF0FBAD-7F37-BC4A-B159-8ECF90882BE7}"/>
              </a:ext>
            </a:extLst>
          </p:cNvPr>
          <p:cNvSpPr txBox="1"/>
          <p:nvPr/>
        </p:nvSpPr>
        <p:spPr>
          <a:xfrm>
            <a:off x="6702223" y="-14299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BA7E0706-5C0B-264E-BD39-97553BD1950A}"/>
              </a:ext>
            </a:extLst>
          </p:cNvPr>
          <p:cNvSpPr txBox="1"/>
          <p:nvPr/>
        </p:nvSpPr>
        <p:spPr>
          <a:xfrm>
            <a:off x="8635582" y="8005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EB6F19F7-F7D7-BD40-89D1-4E0780DAC18D}"/>
              </a:ext>
            </a:extLst>
          </p:cNvPr>
          <p:cNvSpPr txBox="1"/>
          <p:nvPr/>
        </p:nvSpPr>
        <p:spPr>
          <a:xfrm>
            <a:off x="10348399" y="13810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56053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7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87AEFF2-6A37-7541-B435-08E459A1F0FC}"/>
              </a:ext>
            </a:extLst>
          </p:cNvPr>
          <p:cNvSpPr txBox="1"/>
          <p:nvPr/>
        </p:nvSpPr>
        <p:spPr>
          <a:xfrm>
            <a:off x="5903597" y="900788"/>
            <a:ext cx="11576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State</a:t>
            </a:r>
          </a:p>
        </p:txBody>
      </p:sp>
      <p:sp>
        <p:nvSpPr>
          <p:cNvPr id="6" name="Rectangle à coins arrondis 5">
            <a:extLst>
              <a:ext uri="{FF2B5EF4-FFF2-40B4-BE49-F238E27FC236}">
                <a16:creationId xmlns:a16="http://schemas.microsoft.com/office/drawing/2014/main" id="{34DCF874-2E8E-B441-88B5-223C8D022E4B}"/>
              </a:ext>
            </a:extLst>
          </p:cNvPr>
          <p:cNvSpPr/>
          <p:nvPr/>
        </p:nvSpPr>
        <p:spPr>
          <a:xfrm>
            <a:off x="5765458" y="1929024"/>
            <a:ext cx="1419673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876873F-9A21-4D45-A185-80EE394E1BB2}"/>
              </a:ext>
            </a:extLst>
          </p:cNvPr>
          <p:cNvSpPr txBox="1"/>
          <p:nvPr/>
        </p:nvSpPr>
        <p:spPr>
          <a:xfrm>
            <a:off x="5864389" y="1929024"/>
            <a:ext cx="1221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</a:p>
        </p:txBody>
      </p:sp>
      <p:sp>
        <p:nvSpPr>
          <p:cNvPr id="8" name="Rectangle à coins arrondis 7">
            <a:extLst>
              <a:ext uri="{FF2B5EF4-FFF2-40B4-BE49-F238E27FC236}">
                <a16:creationId xmlns:a16="http://schemas.microsoft.com/office/drawing/2014/main" id="{500D60AB-2DA6-264F-8E34-EF75258911BA}"/>
              </a:ext>
            </a:extLst>
          </p:cNvPr>
          <p:cNvSpPr/>
          <p:nvPr/>
        </p:nvSpPr>
        <p:spPr>
          <a:xfrm>
            <a:off x="5765458" y="2660662"/>
            <a:ext cx="1419673" cy="3048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14C78D5-D733-104D-A230-25EA314E77CC}"/>
              </a:ext>
            </a:extLst>
          </p:cNvPr>
          <p:cNvSpPr txBox="1"/>
          <p:nvPr/>
        </p:nvSpPr>
        <p:spPr>
          <a:xfrm>
            <a:off x="5980959" y="2661800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1.SubBytes</a:t>
            </a:r>
          </a:p>
        </p:txBody>
      </p:sp>
      <p:sp>
        <p:nvSpPr>
          <p:cNvPr id="10" name="Flèche vers le bas 9">
            <a:extLst>
              <a:ext uri="{FF2B5EF4-FFF2-40B4-BE49-F238E27FC236}">
                <a16:creationId xmlns:a16="http://schemas.microsoft.com/office/drawing/2014/main" id="{86552F3E-D5A0-6047-A9F3-D7C83F8B83B7}"/>
              </a:ext>
            </a:extLst>
          </p:cNvPr>
          <p:cNvSpPr/>
          <p:nvPr/>
        </p:nvSpPr>
        <p:spPr>
          <a:xfrm>
            <a:off x="6396463" y="3032069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>
            <a:extLst>
              <a:ext uri="{FF2B5EF4-FFF2-40B4-BE49-F238E27FC236}">
                <a16:creationId xmlns:a16="http://schemas.microsoft.com/office/drawing/2014/main" id="{D31F55F4-7A96-9749-B5CC-A26F6B6FA436}"/>
              </a:ext>
            </a:extLst>
          </p:cNvPr>
          <p:cNvSpPr/>
          <p:nvPr/>
        </p:nvSpPr>
        <p:spPr>
          <a:xfrm>
            <a:off x="5765458" y="3227650"/>
            <a:ext cx="1419673" cy="3048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2FC2F65-CC4C-614C-9E79-6BCD8F074B88}"/>
              </a:ext>
            </a:extLst>
          </p:cNvPr>
          <p:cNvSpPr txBox="1"/>
          <p:nvPr/>
        </p:nvSpPr>
        <p:spPr>
          <a:xfrm>
            <a:off x="5912647" y="3226161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ShiftRows</a:t>
            </a:r>
          </a:p>
        </p:txBody>
      </p:sp>
      <p:sp>
        <p:nvSpPr>
          <p:cNvPr id="13" name="Flèche vers le bas 12">
            <a:extLst>
              <a:ext uri="{FF2B5EF4-FFF2-40B4-BE49-F238E27FC236}">
                <a16:creationId xmlns:a16="http://schemas.microsoft.com/office/drawing/2014/main" id="{F4100696-0B3F-9B4F-8781-66C8D310B524}"/>
              </a:ext>
            </a:extLst>
          </p:cNvPr>
          <p:cNvSpPr/>
          <p:nvPr/>
        </p:nvSpPr>
        <p:spPr>
          <a:xfrm>
            <a:off x="6396463" y="3599057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à coins arrondis 14">
            <a:extLst>
              <a:ext uri="{FF2B5EF4-FFF2-40B4-BE49-F238E27FC236}">
                <a16:creationId xmlns:a16="http://schemas.microsoft.com/office/drawing/2014/main" id="{110BD8C4-8102-7B41-A924-572945E0EBC2}"/>
              </a:ext>
            </a:extLst>
          </p:cNvPr>
          <p:cNvSpPr/>
          <p:nvPr/>
        </p:nvSpPr>
        <p:spPr>
          <a:xfrm>
            <a:off x="5766760" y="3791661"/>
            <a:ext cx="1419673" cy="304800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204B074-4EBE-5E42-966D-5619B4CC56BC}"/>
              </a:ext>
            </a:extLst>
          </p:cNvPr>
          <p:cNvSpPr txBox="1"/>
          <p:nvPr/>
        </p:nvSpPr>
        <p:spPr>
          <a:xfrm>
            <a:off x="5812460" y="3791661"/>
            <a:ext cx="1282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MixColumns</a:t>
            </a:r>
          </a:p>
        </p:txBody>
      </p:sp>
      <p:sp>
        <p:nvSpPr>
          <p:cNvPr id="17" name="Flèche vers le bas 16">
            <a:extLst>
              <a:ext uri="{FF2B5EF4-FFF2-40B4-BE49-F238E27FC236}">
                <a16:creationId xmlns:a16="http://schemas.microsoft.com/office/drawing/2014/main" id="{8E781D2E-DB59-8E43-8AEA-1DFC1B66941C}"/>
              </a:ext>
            </a:extLst>
          </p:cNvPr>
          <p:cNvSpPr/>
          <p:nvPr/>
        </p:nvSpPr>
        <p:spPr>
          <a:xfrm>
            <a:off x="6397765" y="4163068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à coins arrondis 17">
            <a:extLst>
              <a:ext uri="{FF2B5EF4-FFF2-40B4-BE49-F238E27FC236}">
                <a16:creationId xmlns:a16="http://schemas.microsoft.com/office/drawing/2014/main" id="{694C69FC-1B77-A741-AB3E-943C9AE5E9B3}"/>
              </a:ext>
            </a:extLst>
          </p:cNvPr>
          <p:cNvSpPr/>
          <p:nvPr/>
        </p:nvSpPr>
        <p:spPr>
          <a:xfrm>
            <a:off x="5765458" y="4379673"/>
            <a:ext cx="1419673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DD12361-6F2A-1647-A760-5E6F374F40DB}"/>
              </a:ext>
            </a:extLst>
          </p:cNvPr>
          <p:cNvSpPr txBox="1"/>
          <p:nvPr/>
        </p:nvSpPr>
        <p:spPr>
          <a:xfrm>
            <a:off x="5777526" y="4379673"/>
            <a:ext cx="1398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AddRoundKey</a:t>
            </a:r>
          </a:p>
        </p:txBody>
      </p:sp>
      <p:sp>
        <p:nvSpPr>
          <p:cNvPr id="20" name="Flèche vers le bas 19">
            <a:extLst>
              <a:ext uri="{FF2B5EF4-FFF2-40B4-BE49-F238E27FC236}">
                <a16:creationId xmlns:a16="http://schemas.microsoft.com/office/drawing/2014/main" id="{3E17CD9B-B081-ED4D-8BAE-43DA2260A8E8}"/>
              </a:ext>
            </a:extLst>
          </p:cNvPr>
          <p:cNvSpPr/>
          <p:nvPr/>
        </p:nvSpPr>
        <p:spPr>
          <a:xfrm>
            <a:off x="6396463" y="4724576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à coins arrondis 20">
            <a:extLst>
              <a:ext uri="{FF2B5EF4-FFF2-40B4-BE49-F238E27FC236}">
                <a16:creationId xmlns:a16="http://schemas.microsoft.com/office/drawing/2014/main" id="{A3315BFD-D343-F447-B076-53B7C5377160}"/>
              </a:ext>
            </a:extLst>
          </p:cNvPr>
          <p:cNvSpPr/>
          <p:nvPr/>
        </p:nvSpPr>
        <p:spPr>
          <a:xfrm>
            <a:off x="5562196" y="2594055"/>
            <a:ext cx="1828800" cy="2310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BBE937EE-1C61-3C4F-BA46-F4E8487C41D7}"/>
              </a:ext>
            </a:extLst>
          </p:cNvPr>
          <p:cNvSpPr txBox="1"/>
          <p:nvPr/>
        </p:nvSpPr>
        <p:spPr>
          <a:xfrm>
            <a:off x="7527222" y="6051463"/>
            <a:ext cx="17524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State chiffrée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C98CB71-F50A-FE49-9707-E8BB3FA6AF73}"/>
              </a:ext>
            </a:extLst>
          </p:cNvPr>
          <p:cNvSpPr/>
          <p:nvPr/>
        </p:nvSpPr>
        <p:spPr>
          <a:xfrm>
            <a:off x="6240452" y="1176571"/>
            <a:ext cx="451945" cy="4525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C7307D0B-9E1C-FD4E-AFB9-657BA069306D}"/>
              </a:ext>
            </a:extLst>
          </p:cNvPr>
          <p:cNvCxnSpPr>
            <a:cxnSpLocks/>
          </p:cNvCxnSpPr>
          <p:nvPr/>
        </p:nvCxnSpPr>
        <p:spPr>
          <a:xfrm>
            <a:off x="6466425" y="1171160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5365B083-9FFA-A34B-B3D2-3ABC038308B9}"/>
              </a:ext>
            </a:extLst>
          </p:cNvPr>
          <p:cNvCxnSpPr>
            <a:cxnSpLocks/>
          </p:cNvCxnSpPr>
          <p:nvPr/>
        </p:nvCxnSpPr>
        <p:spPr>
          <a:xfrm>
            <a:off x="6587295" y="1176419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7CFF3F97-BE97-EA4A-B986-01365ED7E0CB}"/>
              </a:ext>
            </a:extLst>
          </p:cNvPr>
          <p:cNvCxnSpPr>
            <a:cxnSpLocks/>
          </p:cNvCxnSpPr>
          <p:nvPr/>
        </p:nvCxnSpPr>
        <p:spPr>
          <a:xfrm>
            <a:off x="6350812" y="1176419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2E2CDDB0-6F4C-FC45-B031-5A9487ED7D49}"/>
              </a:ext>
            </a:extLst>
          </p:cNvPr>
          <p:cNvCxnSpPr>
            <a:cxnSpLocks/>
            <a:stCxn id="23" idx="1"/>
            <a:endCxn id="23" idx="3"/>
          </p:cNvCxnSpPr>
          <p:nvPr/>
        </p:nvCxnSpPr>
        <p:spPr>
          <a:xfrm>
            <a:off x="6240452" y="1402829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BB5FE12B-0BA6-794D-9795-9A927339EA04}"/>
              </a:ext>
            </a:extLst>
          </p:cNvPr>
          <p:cNvCxnSpPr>
            <a:cxnSpLocks/>
          </p:cNvCxnSpPr>
          <p:nvPr/>
        </p:nvCxnSpPr>
        <p:spPr>
          <a:xfrm>
            <a:off x="6240452" y="1292471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3FFB8CA2-1E2D-0E4D-8DA8-D289F1AF92E5}"/>
              </a:ext>
            </a:extLst>
          </p:cNvPr>
          <p:cNvCxnSpPr>
            <a:cxnSpLocks/>
          </p:cNvCxnSpPr>
          <p:nvPr/>
        </p:nvCxnSpPr>
        <p:spPr>
          <a:xfrm>
            <a:off x="6245551" y="1517307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8112321C-CFA8-7B4A-A50E-19393A0343CA}"/>
              </a:ext>
            </a:extLst>
          </p:cNvPr>
          <p:cNvSpPr/>
          <p:nvPr/>
        </p:nvSpPr>
        <p:spPr>
          <a:xfrm>
            <a:off x="8124987" y="6360522"/>
            <a:ext cx="451945" cy="4525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717AD3D6-4A4D-B848-A2DA-CFDA4E85D561}"/>
              </a:ext>
            </a:extLst>
          </p:cNvPr>
          <p:cNvCxnSpPr>
            <a:cxnSpLocks/>
          </p:cNvCxnSpPr>
          <p:nvPr/>
        </p:nvCxnSpPr>
        <p:spPr>
          <a:xfrm>
            <a:off x="8350960" y="6355111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B38BEE84-41B3-EC40-B11C-4476E63A6AB2}"/>
              </a:ext>
            </a:extLst>
          </p:cNvPr>
          <p:cNvCxnSpPr>
            <a:cxnSpLocks/>
          </p:cNvCxnSpPr>
          <p:nvPr/>
        </p:nvCxnSpPr>
        <p:spPr>
          <a:xfrm>
            <a:off x="8471830" y="6360370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B396BAAC-EEB9-D243-AEEC-CD88CD206DBE}"/>
              </a:ext>
            </a:extLst>
          </p:cNvPr>
          <p:cNvCxnSpPr>
            <a:cxnSpLocks/>
          </p:cNvCxnSpPr>
          <p:nvPr/>
        </p:nvCxnSpPr>
        <p:spPr>
          <a:xfrm>
            <a:off x="8235347" y="6360370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93FE8FBB-8570-BF4B-B16C-7D73654285E2}"/>
              </a:ext>
            </a:extLst>
          </p:cNvPr>
          <p:cNvCxnSpPr>
            <a:cxnSpLocks/>
            <a:stCxn id="30" idx="1"/>
            <a:endCxn id="30" idx="3"/>
          </p:cNvCxnSpPr>
          <p:nvPr/>
        </p:nvCxnSpPr>
        <p:spPr>
          <a:xfrm>
            <a:off x="8124987" y="6586780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EA4F3038-F920-F642-B486-3C78F14EEE15}"/>
              </a:ext>
            </a:extLst>
          </p:cNvPr>
          <p:cNvCxnSpPr>
            <a:cxnSpLocks/>
          </p:cNvCxnSpPr>
          <p:nvPr/>
        </p:nvCxnSpPr>
        <p:spPr>
          <a:xfrm>
            <a:off x="8124987" y="6476422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BFCFF8A7-FAAB-F842-A2CF-864BD234E6B4}"/>
              </a:ext>
            </a:extLst>
          </p:cNvPr>
          <p:cNvCxnSpPr>
            <a:cxnSpLocks/>
          </p:cNvCxnSpPr>
          <p:nvPr/>
        </p:nvCxnSpPr>
        <p:spPr>
          <a:xfrm>
            <a:off x="8130086" y="6701258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Demi-tour 36">
            <a:extLst>
              <a:ext uri="{FF2B5EF4-FFF2-40B4-BE49-F238E27FC236}">
                <a16:creationId xmlns:a16="http://schemas.microsoft.com/office/drawing/2014/main" id="{E69B2239-2484-5948-AED8-745E2A1F32EA}"/>
              </a:ext>
            </a:extLst>
          </p:cNvPr>
          <p:cNvSpPr/>
          <p:nvPr/>
        </p:nvSpPr>
        <p:spPr>
          <a:xfrm rot="16200000" flipV="1">
            <a:off x="6953862" y="2870856"/>
            <a:ext cx="2604424" cy="1756398"/>
          </a:xfrm>
          <a:prstGeom prst="uturnArrow">
            <a:avLst>
              <a:gd name="adj1" fmla="val 5382"/>
              <a:gd name="adj2" fmla="val 8401"/>
              <a:gd name="adj3" fmla="val 20473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4129DB7-BCFC-AA44-92B2-79EFB3754AF0}"/>
              </a:ext>
            </a:extLst>
          </p:cNvPr>
          <p:cNvSpPr txBox="1"/>
          <p:nvPr/>
        </p:nvSpPr>
        <p:spPr>
          <a:xfrm>
            <a:off x="10054338" y="3558323"/>
            <a:ext cx="689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 tours</a:t>
            </a:r>
          </a:p>
        </p:txBody>
      </p:sp>
      <p:sp>
        <p:nvSpPr>
          <p:cNvPr id="39" name="Rectangle à coins arrondis 38">
            <a:extLst>
              <a:ext uri="{FF2B5EF4-FFF2-40B4-BE49-F238E27FC236}">
                <a16:creationId xmlns:a16="http://schemas.microsoft.com/office/drawing/2014/main" id="{F17BD298-7FB1-E744-8E13-B6FE5B71A0B1}"/>
              </a:ext>
            </a:extLst>
          </p:cNvPr>
          <p:cNvSpPr/>
          <p:nvPr/>
        </p:nvSpPr>
        <p:spPr>
          <a:xfrm>
            <a:off x="5797885" y="5153430"/>
            <a:ext cx="1419673" cy="3048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8A7DC631-AC2C-F249-94CF-A5F5951A4997}"/>
              </a:ext>
            </a:extLst>
          </p:cNvPr>
          <p:cNvSpPr txBox="1"/>
          <p:nvPr/>
        </p:nvSpPr>
        <p:spPr>
          <a:xfrm>
            <a:off x="6100545" y="5153963"/>
            <a:ext cx="8435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  <a:endParaRPr lang="fr-FR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Flèche vers le bas 40">
            <a:extLst>
              <a:ext uri="{FF2B5EF4-FFF2-40B4-BE49-F238E27FC236}">
                <a16:creationId xmlns:a16="http://schemas.microsoft.com/office/drawing/2014/main" id="{C69ADD75-3786-4A4A-A45E-343594D29FDE}"/>
              </a:ext>
            </a:extLst>
          </p:cNvPr>
          <p:cNvSpPr/>
          <p:nvPr/>
        </p:nvSpPr>
        <p:spPr>
          <a:xfrm>
            <a:off x="6392851" y="5514899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à coins arrondis 41">
            <a:extLst>
              <a:ext uri="{FF2B5EF4-FFF2-40B4-BE49-F238E27FC236}">
                <a16:creationId xmlns:a16="http://schemas.microsoft.com/office/drawing/2014/main" id="{130DD605-42EF-4E46-883D-62262D11BAB3}"/>
              </a:ext>
            </a:extLst>
          </p:cNvPr>
          <p:cNvSpPr/>
          <p:nvPr/>
        </p:nvSpPr>
        <p:spPr>
          <a:xfrm>
            <a:off x="5792719" y="5769164"/>
            <a:ext cx="1419673" cy="3048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3FCF3E62-07CB-E648-8A87-122C03B793D7}"/>
              </a:ext>
            </a:extLst>
          </p:cNvPr>
          <p:cNvSpPr txBox="1"/>
          <p:nvPr/>
        </p:nvSpPr>
        <p:spPr>
          <a:xfrm>
            <a:off x="6025190" y="5769587"/>
            <a:ext cx="90281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ShiftRows</a:t>
            </a:r>
          </a:p>
        </p:txBody>
      </p:sp>
      <p:sp>
        <p:nvSpPr>
          <p:cNvPr id="44" name="Flèche vers le bas 43">
            <a:extLst>
              <a:ext uri="{FF2B5EF4-FFF2-40B4-BE49-F238E27FC236}">
                <a16:creationId xmlns:a16="http://schemas.microsoft.com/office/drawing/2014/main" id="{14E23B09-9A59-7F40-A3A0-382AC39C4672}"/>
              </a:ext>
            </a:extLst>
          </p:cNvPr>
          <p:cNvSpPr/>
          <p:nvPr/>
        </p:nvSpPr>
        <p:spPr>
          <a:xfrm>
            <a:off x="6387685" y="6130633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 à coins arrondis 44">
            <a:extLst>
              <a:ext uri="{FF2B5EF4-FFF2-40B4-BE49-F238E27FC236}">
                <a16:creationId xmlns:a16="http://schemas.microsoft.com/office/drawing/2014/main" id="{A2BF33E2-455A-FE48-A98F-A46066B53FE7}"/>
              </a:ext>
            </a:extLst>
          </p:cNvPr>
          <p:cNvSpPr/>
          <p:nvPr/>
        </p:nvSpPr>
        <p:spPr>
          <a:xfrm>
            <a:off x="5812460" y="6384867"/>
            <a:ext cx="1419673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67B80081-83C7-4749-8CD7-D28543C6ED56}"/>
              </a:ext>
            </a:extLst>
          </p:cNvPr>
          <p:cNvSpPr txBox="1"/>
          <p:nvPr/>
        </p:nvSpPr>
        <p:spPr>
          <a:xfrm>
            <a:off x="5950961" y="6384867"/>
            <a:ext cx="1221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</a:p>
        </p:txBody>
      </p:sp>
      <p:sp>
        <p:nvSpPr>
          <p:cNvPr id="47" name="Flèche vers le bas 46">
            <a:extLst>
              <a:ext uri="{FF2B5EF4-FFF2-40B4-BE49-F238E27FC236}">
                <a16:creationId xmlns:a16="http://schemas.microsoft.com/office/drawing/2014/main" id="{DB9C7388-B9BE-EB4D-B997-68D4FE04F059}"/>
              </a:ext>
            </a:extLst>
          </p:cNvPr>
          <p:cNvSpPr/>
          <p:nvPr/>
        </p:nvSpPr>
        <p:spPr>
          <a:xfrm rot="16200000">
            <a:off x="7497031" y="6415945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Flèche vers le bas 47">
            <a:extLst>
              <a:ext uri="{FF2B5EF4-FFF2-40B4-BE49-F238E27FC236}">
                <a16:creationId xmlns:a16="http://schemas.microsoft.com/office/drawing/2014/main" id="{A656B3C9-F104-A143-A0CC-E9063BD40D5E}"/>
              </a:ext>
            </a:extLst>
          </p:cNvPr>
          <p:cNvSpPr/>
          <p:nvPr/>
        </p:nvSpPr>
        <p:spPr>
          <a:xfrm>
            <a:off x="6407426" y="4943684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Flèche vers le bas 48">
            <a:extLst>
              <a:ext uri="{FF2B5EF4-FFF2-40B4-BE49-F238E27FC236}">
                <a16:creationId xmlns:a16="http://schemas.microsoft.com/office/drawing/2014/main" id="{742D96EC-1395-054C-860A-9567F77F3A1A}"/>
              </a:ext>
            </a:extLst>
          </p:cNvPr>
          <p:cNvSpPr/>
          <p:nvPr/>
        </p:nvSpPr>
        <p:spPr>
          <a:xfrm>
            <a:off x="6387685" y="1663997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Flèche vers le bas 49">
            <a:extLst>
              <a:ext uri="{FF2B5EF4-FFF2-40B4-BE49-F238E27FC236}">
                <a16:creationId xmlns:a16="http://schemas.microsoft.com/office/drawing/2014/main" id="{EF9AA9E2-A22C-7B4A-846F-81FCDBD65C88}"/>
              </a:ext>
            </a:extLst>
          </p:cNvPr>
          <p:cNvSpPr/>
          <p:nvPr/>
        </p:nvSpPr>
        <p:spPr>
          <a:xfrm>
            <a:off x="6394153" y="2279258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635401F9-6B68-884D-9C3C-D366AAE298D2}"/>
              </a:ext>
            </a:extLst>
          </p:cNvPr>
          <p:cNvCxnSpPr/>
          <p:nvPr/>
        </p:nvCxnSpPr>
        <p:spPr>
          <a:xfrm>
            <a:off x="5409930" y="2393561"/>
            <a:ext cx="579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DC238A65-FAC6-DC4E-980B-A0BE4E850813}"/>
              </a:ext>
            </a:extLst>
          </p:cNvPr>
          <p:cNvCxnSpPr/>
          <p:nvPr/>
        </p:nvCxnSpPr>
        <p:spPr>
          <a:xfrm>
            <a:off x="5360474" y="5123163"/>
            <a:ext cx="579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ZoneTexte 52">
            <a:extLst>
              <a:ext uri="{FF2B5EF4-FFF2-40B4-BE49-F238E27FC236}">
                <a16:creationId xmlns:a16="http://schemas.microsoft.com/office/drawing/2014/main" id="{C529220D-A3D3-0047-9E89-DA0A5CBF1279}"/>
              </a:ext>
            </a:extLst>
          </p:cNvPr>
          <p:cNvSpPr txBox="1"/>
          <p:nvPr/>
        </p:nvSpPr>
        <p:spPr>
          <a:xfrm>
            <a:off x="9953573" y="1784349"/>
            <a:ext cx="990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Tour initial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676B66C1-8E6F-A141-9C56-1A0B80F16B19}"/>
              </a:ext>
            </a:extLst>
          </p:cNvPr>
          <p:cNvSpPr txBox="1"/>
          <p:nvPr/>
        </p:nvSpPr>
        <p:spPr>
          <a:xfrm>
            <a:off x="9953574" y="5986089"/>
            <a:ext cx="8911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Tour final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EC194E32-2B51-C74E-8F1F-26BF1D5B3486}"/>
              </a:ext>
            </a:extLst>
          </p:cNvPr>
          <p:cNvSpPr txBox="1"/>
          <p:nvPr/>
        </p:nvSpPr>
        <p:spPr>
          <a:xfrm>
            <a:off x="6816272" y="4864098"/>
            <a:ext cx="37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ou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A368803-6AA8-774B-BC12-4DE9A8032924}"/>
              </a:ext>
            </a:extLst>
          </p:cNvPr>
          <p:cNvSpPr/>
          <p:nvPr/>
        </p:nvSpPr>
        <p:spPr>
          <a:xfrm>
            <a:off x="39688" y="1502216"/>
            <a:ext cx="50660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4 opérations principales : </a:t>
            </a:r>
            <a:r>
              <a:rPr lang="fr-FR" i="1" dirty="0">
                <a:sym typeface="Wingdings" pitchFamily="2" charset="2"/>
              </a:rPr>
              <a:t>AddRoundKey, SubBytes</a:t>
            </a:r>
            <a:r>
              <a:rPr lang="fr-FR" dirty="0">
                <a:sym typeface="Wingdings" pitchFamily="2" charset="2"/>
              </a:rPr>
              <a:t>, </a:t>
            </a:r>
            <a:r>
              <a:rPr lang="fr-FR" i="1" dirty="0">
                <a:sym typeface="Wingdings" pitchFamily="2" charset="2"/>
              </a:rPr>
              <a:t>ShiftRows</a:t>
            </a:r>
            <a:r>
              <a:rPr lang="fr-FR" dirty="0">
                <a:sym typeface="Wingdings" pitchFamily="2" charset="2"/>
              </a:rPr>
              <a:t>, </a:t>
            </a:r>
            <a:r>
              <a:rPr lang="fr-FR" i="1" dirty="0" err="1">
                <a:sym typeface="Wingdings" pitchFamily="2" charset="2"/>
              </a:rPr>
              <a:t>MixColumns</a:t>
            </a:r>
            <a:r>
              <a:rPr lang="fr-FR" dirty="0">
                <a:sym typeface="Wingdings" pitchFamily="2" charset="2"/>
              </a:rPr>
              <a:t>.</a:t>
            </a:r>
          </a:p>
        </p:txBody>
      </p:sp>
      <p:sp>
        <p:nvSpPr>
          <p:cNvPr id="75" name="Signalisation droite 74">
            <a:extLst>
              <a:ext uri="{FF2B5EF4-FFF2-40B4-BE49-F238E27FC236}">
                <a16:creationId xmlns:a16="http://schemas.microsoft.com/office/drawing/2014/main" id="{78E6E2D3-C1B2-9B40-A754-80C224732524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Chevron 75">
            <a:extLst>
              <a:ext uri="{FF2B5EF4-FFF2-40B4-BE49-F238E27FC236}">
                <a16:creationId xmlns:a16="http://schemas.microsoft.com/office/drawing/2014/main" id="{C1A08402-D1BB-7548-8E80-E3B9336E86AA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3AF1BF8F-6430-744A-A4F3-617A2560C195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14EEF19F-AAD9-6847-94BB-5F8AF5A703D8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F2A4C41C-8865-CD44-BA5E-E7DD567873B8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21F168C6-4EAB-D14C-8436-CA1431B5F1F9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820B8081-A093-5946-A838-E7B8A660F84F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C6D5079B-76BA-DA4A-98B7-B03F86F0FDEF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83" name="Chevron 82">
            <a:extLst>
              <a:ext uri="{FF2B5EF4-FFF2-40B4-BE49-F238E27FC236}">
                <a16:creationId xmlns:a16="http://schemas.microsoft.com/office/drawing/2014/main" id="{0E9646E7-3379-8546-A104-F3FEFD0FE888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4" name="Chevron 83">
            <a:extLst>
              <a:ext uri="{FF2B5EF4-FFF2-40B4-BE49-F238E27FC236}">
                <a16:creationId xmlns:a16="http://schemas.microsoft.com/office/drawing/2014/main" id="{DCC56B0C-E626-2745-B5C7-D3B5E03A7C93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5" name="Chevron 84">
            <a:extLst>
              <a:ext uri="{FF2B5EF4-FFF2-40B4-BE49-F238E27FC236}">
                <a16:creationId xmlns:a16="http://schemas.microsoft.com/office/drawing/2014/main" id="{913CFA10-2C8B-9F45-855F-E531FCF91951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6" name="Chevron 85">
            <a:extLst>
              <a:ext uri="{FF2B5EF4-FFF2-40B4-BE49-F238E27FC236}">
                <a16:creationId xmlns:a16="http://schemas.microsoft.com/office/drawing/2014/main" id="{5511946B-0ECA-864E-B72E-627D6EAE0020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7" name="Chevron 86">
            <a:extLst>
              <a:ext uri="{FF2B5EF4-FFF2-40B4-BE49-F238E27FC236}">
                <a16:creationId xmlns:a16="http://schemas.microsoft.com/office/drawing/2014/main" id="{20A1C031-6D1E-B342-8DA1-9066208E34DE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FA3EE54B-92CA-4E4C-93F8-1F17189336DD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E7FD7E7A-100E-CB41-87F6-BAB6F27FDDB3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90" name="ZoneTexte 89">
            <a:extLst>
              <a:ext uri="{FF2B5EF4-FFF2-40B4-BE49-F238E27FC236}">
                <a16:creationId xmlns:a16="http://schemas.microsoft.com/office/drawing/2014/main" id="{549738BB-C5EB-C547-96BA-C4DD81503F73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91" name="ZoneTexte 90">
            <a:extLst>
              <a:ext uri="{FF2B5EF4-FFF2-40B4-BE49-F238E27FC236}">
                <a16:creationId xmlns:a16="http://schemas.microsoft.com/office/drawing/2014/main" id="{F45555F1-037B-0145-BFDF-C4690DF69C59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92" name="ZoneTexte 91">
            <a:extLst>
              <a:ext uri="{FF2B5EF4-FFF2-40B4-BE49-F238E27FC236}">
                <a16:creationId xmlns:a16="http://schemas.microsoft.com/office/drawing/2014/main" id="{6F850D57-1C9C-B642-AA68-284D875BE0A8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46192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8</a:t>
            </a:fld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ADB4812-DF72-FB4B-9625-49B1424E7AA1}"/>
              </a:ext>
            </a:extLst>
          </p:cNvPr>
          <p:cNvSpPr txBox="1"/>
          <p:nvPr/>
        </p:nvSpPr>
        <p:spPr>
          <a:xfrm>
            <a:off x="252060" y="1744715"/>
            <a:ext cx="1871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ym typeface="Wingdings" pitchFamily="2" charset="2"/>
              </a:rPr>
              <a:t> </a:t>
            </a:r>
            <a:r>
              <a:rPr lang="fr-FR" i="1" dirty="0"/>
              <a:t>AddRoundKey :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79D4ABC4-B4CE-3849-B814-8B3E909EB929}"/>
              </a:ext>
            </a:extLst>
          </p:cNvPr>
          <p:cNvSpPr txBox="1"/>
          <p:nvPr/>
        </p:nvSpPr>
        <p:spPr>
          <a:xfrm>
            <a:off x="252060" y="4808482"/>
            <a:ext cx="1420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ym typeface="Wingdings" pitchFamily="2" charset="2"/>
              </a:rPr>
              <a:t> </a:t>
            </a:r>
            <a:r>
              <a:rPr lang="fr-FR" i="1" dirty="0"/>
              <a:t>SubBytes 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0382965-CC29-FC45-9907-6062A1E2A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213" y="3549088"/>
            <a:ext cx="6079242" cy="3073665"/>
          </a:xfrm>
          <a:prstGeom prst="rect">
            <a:avLst/>
          </a:prstGeom>
        </p:spPr>
      </p:pic>
      <p:pic>
        <p:nvPicPr>
          <p:cNvPr id="154" name="Image 153">
            <a:extLst>
              <a:ext uri="{FF2B5EF4-FFF2-40B4-BE49-F238E27FC236}">
                <a16:creationId xmlns:a16="http://schemas.microsoft.com/office/drawing/2014/main" id="{6C4F5963-79C7-C64C-9ACC-9DBEFDFA3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109" y="1029975"/>
            <a:ext cx="7261553" cy="2329966"/>
          </a:xfrm>
          <a:prstGeom prst="rect">
            <a:avLst/>
          </a:prstGeom>
        </p:spPr>
      </p:pic>
      <p:pic>
        <p:nvPicPr>
          <p:cNvPr id="155" name="Image 154">
            <a:extLst>
              <a:ext uri="{FF2B5EF4-FFF2-40B4-BE49-F238E27FC236}">
                <a16:creationId xmlns:a16="http://schemas.microsoft.com/office/drawing/2014/main" id="{66C4BE3D-03E5-7F4C-928C-41330DD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7255" y="4220290"/>
            <a:ext cx="3659373" cy="1915047"/>
          </a:xfrm>
          <a:prstGeom prst="rect">
            <a:avLst/>
          </a:prstGeom>
        </p:spPr>
      </p:pic>
      <p:sp>
        <p:nvSpPr>
          <p:cNvPr id="156" name="ZoneTexte 155">
            <a:extLst>
              <a:ext uri="{FF2B5EF4-FFF2-40B4-BE49-F238E27FC236}">
                <a16:creationId xmlns:a16="http://schemas.microsoft.com/office/drawing/2014/main" id="{3172E3A5-BAEC-6940-98DC-3BF9D8BA160E}"/>
              </a:ext>
            </a:extLst>
          </p:cNvPr>
          <p:cNvSpPr txBox="1"/>
          <p:nvPr/>
        </p:nvSpPr>
        <p:spPr>
          <a:xfrm>
            <a:off x="9628510" y="3850958"/>
            <a:ext cx="1176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/>
              <a:t>Table Sbox</a:t>
            </a:r>
          </a:p>
        </p:txBody>
      </p:sp>
      <p:sp>
        <p:nvSpPr>
          <p:cNvPr id="23" name="Signalisation droite 22">
            <a:extLst>
              <a:ext uri="{FF2B5EF4-FFF2-40B4-BE49-F238E27FC236}">
                <a16:creationId xmlns:a16="http://schemas.microsoft.com/office/drawing/2014/main" id="{B165769E-0D7C-9C47-B205-1251C57B0BC2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671F3D7D-C16F-564A-A43A-B5BB6224C000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6FB4FA92-7DE3-0B42-B2AA-7D9933C0D443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A11007-6D29-D047-8F34-773C14BFBEB8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77C546F-6D4F-CA40-B3F1-109876CC529B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82FD437-CA3D-A840-BEA8-F071DC224CD8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65CCCCE5-80C3-2546-BFB8-74826B982982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F9158EE6-DFE9-524C-A8D8-2E3EC6E37A01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C259E2FE-7201-DF40-93D9-96DEC098098A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9D0DECFE-A7E3-8F49-BD72-C2C983CE6881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4844D6AC-289E-3941-BC38-2069DD7EF23D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43049B40-77DC-5546-A8CA-1C1ACC028ABC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8C21F25B-61B5-C744-8D29-9FE3AD839090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D173EDD9-F466-F54E-A161-C1552B010BBF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745EE182-A8FB-2647-8A71-2622CF574BEB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48895736-FC31-E344-AFFA-2CBEE618EE5C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E78C31AF-E3FD-8D40-B533-1F433BD04B02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8FD1BBEE-3F1F-A549-B22B-CCA3A90B374F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3271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9</a:t>
            </a:fld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2462807-1A9E-694B-87B6-BFB3800E38E2}"/>
              </a:ext>
            </a:extLst>
          </p:cNvPr>
          <p:cNvSpPr txBox="1"/>
          <p:nvPr/>
        </p:nvSpPr>
        <p:spPr>
          <a:xfrm>
            <a:off x="142581" y="1021882"/>
            <a:ext cx="96274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Fin 1990 : nouvelle contrainte pour la conception de système informatique  Sécurité matérielle !</a:t>
            </a:r>
          </a:p>
          <a:p>
            <a:r>
              <a:rPr lang="fr-FR" dirty="0">
                <a:sym typeface="Wingdings" pitchFamily="2" charset="2"/>
              </a:rPr>
              <a:t> But d’un attaque physique : retrouver la clé de chiffrement !</a:t>
            </a:r>
            <a:endParaRPr lang="fr-FR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52135C7-B49D-4D4C-B6B2-A065DF5D2952}"/>
              </a:ext>
            </a:extLst>
          </p:cNvPr>
          <p:cNvSpPr txBox="1"/>
          <p:nvPr/>
        </p:nvSpPr>
        <p:spPr>
          <a:xfrm>
            <a:off x="5261899" y="2270802"/>
            <a:ext cx="2004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physiques</a:t>
            </a:r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591A75B6-F136-904D-A14C-1755C12BC58B}"/>
              </a:ext>
            </a:extLst>
          </p:cNvPr>
          <p:cNvCxnSpPr>
            <a:stCxn id="18" idx="2"/>
          </p:cNvCxnSpPr>
          <p:nvPr/>
        </p:nvCxnSpPr>
        <p:spPr>
          <a:xfrm>
            <a:off x="6264385" y="2640134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52E16E0D-DC73-C947-9ED3-9EE8C9F44EF2}"/>
              </a:ext>
            </a:extLst>
          </p:cNvPr>
          <p:cNvCxnSpPr>
            <a:cxnSpLocks/>
          </p:cNvCxnSpPr>
          <p:nvPr/>
        </p:nvCxnSpPr>
        <p:spPr>
          <a:xfrm flipV="1">
            <a:off x="3760181" y="2977938"/>
            <a:ext cx="4671638" cy="89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99A18635-D537-A845-A864-E68D0F8DACFA}"/>
              </a:ext>
            </a:extLst>
          </p:cNvPr>
          <p:cNvCxnSpPr/>
          <p:nvPr/>
        </p:nvCxnSpPr>
        <p:spPr>
          <a:xfrm>
            <a:off x="3760181" y="2986867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72C69FF8-5255-7D45-8421-6CEE453683C2}"/>
              </a:ext>
            </a:extLst>
          </p:cNvPr>
          <p:cNvCxnSpPr/>
          <p:nvPr/>
        </p:nvCxnSpPr>
        <p:spPr>
          <a:xfrm>
            <a:off x="8441909" y="2977613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3400B92B-E6EB-DD44-ABA3-519214569A71}"/>
              </a:ext>
            </a:extLst>
          </p:cNvPr>
          <p:cNvSpPr txBox="1"/>
          <p:nvPr/>
        </p:nvSpPr>
        <p:spPr>
          <a:xfrm>
            <a:off x="2900645" y="3347270"/>
            <a:ext cx="1691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actives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E3AB01E7-26EA-E346-977F-A7A74A6FD86F}"/>
              </a:ext>
            </a:extLst>
          </p:cNvPr>
          <p:cNvSpPr txBox="1"/>
          <p:nvPr/>
        </p:nvSpPr>
        <p:spPr>
          <a:xfrm>
            <a:off x="7439423" y="3338016"/>
            <a:ext cx="367119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passives</a:t>
            </a:r>
          </a:p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(attaques par canal auxiliaire)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temporelle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de la consommation de puissance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du rayonnement électromagnétique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du rayonnement photonique </a:t>
            </a:r>
          </a:p>
          <a:p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6DA35A93-C05C-A249-91FE-CB8AC9468416}"/>
              </a:ext>
            </a:extLst>
          </p:cNvPr>
          <p:cNvCxnSpPr/>
          <p:nvPr/>
        </p:nvCxnSpPr>
        <p:spPr>
          <a:xfrm>
            <a:off x="3760181" y="3716602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8CF6DCAA-5072-DD4D-9E7A-C4A96DD19E0D}"/>
              </a:ext>
            </a:extLst>
          </p:cNvPr>
          <p:cNvCxnSpPr/>
          <p:nvPr/>
        </p:nvCxnSpPr>
        <p:spPr>
          <a:xfrm>
            <a:off x="2031229" y="4054406"/>
            <a:ext cx="37673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335B93F3-EE60-FA46-AE3B-1850F5E946F4}"/>
              </a:ext>
            </a:extLst>
          </p:cNvPr>
          <p:cNvCxnSpPr/>
          <p:nvPr/>
        </p:nvCxnSpPr>
        <p:spPr>
          <a:xfrm>
            <a:off x="2031229" y="4054406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31E26800-8A70-6E47-91C7-74AF11DBDC7F}"/>
              </a:ext>
            </a:extLst>
          </p:cNvPr>
          <p:cNvCxnSpPr/>
          <p:nvPr/>
        </p:nvCxnSpPr>
        <p:spPr>
          <a:xfrm>
            <a:off x="5798557" y="4054406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CD8D9273-95E8-214C-A7F4-DD39FA9A81EC}"/>
              </a:ext>
            </a:extLst>
          </p:cNvPr>
          <p:cNvSpPr txBox="1"/>
          <p:nvPr/>
        </p:nvSpPr>
        <p:spPr>
          <a:xfrm>
            <a:off x="922592" y="4392210"/>
            <a:ext cx="251863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irréversibles</a:t>
            </a:r>
          </a:p>
          <a:p>
            <a:pPr marL="285750" indent="-285750">
              <a:buFontTx/>
              <a:buChar char="-"/>
            </a:pPr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Découpage du circuit</a:t>
            </a:r>
          </a:p>
          <a:p>
            <a:pPr marL="285750" indent="-285750">
              <a:buFontTx/>
              <a:buChar char="-"/>
            </a:pPr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 chimique de la puce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C88FC2E2-AA84-E346-9B9D-2C3639B84F9C}"/>
              </a:ext>
            </a:extLst>
          </p:cNvPr>
          <p:cNvSpPr txBox="1"/>
          <p:nvPr/>
        </p:nvSpPr>
        <p:spPr>
          <a:xfrm>
            <a:off x="4401379" y="4418913"/>
            <a:ext cx="3230372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pseudo-réversibles</a:t>
            </a:r>
          </a:p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(Attaques en fautes)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Injection de rayon laser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Injection de glitch d’horloge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Injection de signal électromagnétique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Variation de la tension nominale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Variation de Température </a:t>
            </a:r>
          </a:p>
          <a:p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Signalisation droite 42">
            <a:extLst>
              <a:ext uri="{FF2B5EF4-FFF2-40B4-BE49-F238E27FC236}">
                <a16:creationId xmlns:a16="http://schemas.microsoft.com/office/drawing/2014/main" id="{8B75C160-BFC4-964D-B23D-9B0EF65F1E0B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Chevron 43">
            <a:extLst>
              <a:ext uri="{FF2B5EF4-FFF2-40B4-BE49-F238E27FC236}">
                <a16:creationId xmlns:a16="http://schemas.microsoft.com/office/drawing/2014/main" id="{F8E6E37D-1DB2-E441-A46F-574F6F200955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E4FDAD33-2DB8-E141-ABAC-EFBDF9A04C3C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D8577AC3-282B-7E40-BCD2-CA9F2AAB6A45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F23EBDE0-D509-9847-95E2-9F3C8DB8AD3A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97E1A9F9-676A-F047-96FB-BA022A131E7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BAF81553-FC3D-C045-AC55-30EC49AC6FF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ABB23D83-19B8-A140-B281-7A91E7086331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51" name="Chevron 50">
            <a:extLst>
              <a:ext uri="{FF2B5EF4-FFF2-40B4-BE49-F238E27FC236}">
                <a16:creationId xmlns:a16="http://schemas.microsoft.com/office/drawing/2014/main" id="{B6876E1C-0E6A-124B-AA40-8B429F12AD71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2" name="Chevron 51">
            <a:extLst>
              <a:ext uri="{FF2B5EF4-FFF2-40B4-BE49-F238E27FC236}">
                <a16:creationId xmlns:a16="http://schemas.microsoft.com/office/drawing/2014/main" id="{67195D55-130A-F943-8452-0150D9EE93D4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3" name="Chevron 52">
            <a:extLst>
              <a:ext uri="{FF2B5EF4-FFF2-40B4-BE49-F238E27FC236}">
                <a16:creationId xmlns:a16="http://schemas.microsoft.com/office/drawing/2014/main" id="{7CCFD90B-51EE-E243-AFF5-B2C2342CF3A6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4" name="Chevron 53">
            <a:extLst>
              <a:ext uri="{FF2B5EF4-FFF2-40B4-BE49-F238E27FC236}">
                <a16:creationId xmlns:a16="http://schemas.microsoft.com/office/drawing/2014/main" id="{FF81032F-0859-1549-A395-B81CA725AFB0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5" name="Chevron 54">
            <a:extLst>
              <a:ext uri="{FF2B5EF4-FFF2-40B4-BE49-F238E27FC236}">
                <a16:creationId xmlns:a16="http://schemas.microsoft.com/office/drawing/2014/main" id="{46BF26C5-50A2-8546-8EA1-7403D8B81ED7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05830CCE-5398-F343-8CF2-BB458FA3AB9D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A6ED1A07-35FD-7E4A-B965-0E6FFCE3BB50}"/>
              </a:ext>
            </a:extLst>
          </p:cNvPr>
          <p:cNvSpPr txBox="1"/>
          <p:nvPr/>
        </p:nvSpPr>
        <p:spPr>
          <a:xfrm>
            <a:off x="5030132" y="11429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D5E885AF-A24B-3B48-8282-B7FD3A545193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91571BDB-3C1E-6441-9C17-F5261087BF7D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F5BC2CCD-1545-D540-BC5B-82A0E0A42895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4522159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1883</TotalTime>
  <Words>2418</Words>
  <Application>Microsoft Macintosh PowerPoint</Application>
  <PresentationFormat>Grand écran</PresentationFormat>
  <Paragraphs>802</Paragraphs>
  <Slides>29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Times New Roman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Merci !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Thomas ANIZET</dc:creator>
  <cp:lastModifiedBy>Thomas ANIZET</cp:lastModifiedBy>
  <cp:revision>106</cp:revision>
  <dcterms:created xsi:type="dcterms:W3CDTF">2018-11-10T15:25:23Z</dcterms:created>
  <dcterms:modified xsi:type="dcterms:W3CDTF">2018-11-12T11:52:16Z</dcterms:modified>
</cp:coreProperties>
</file>

<file path=docProps/thumbnail.jpeg>
</file>